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10"/>
  </p:notesMasterIdLst>
  <p:handoutMasterIdLst>
    <p:handoutMasterId r:id="rId11"/>
  </p:handoutMasterIdLst>
  <p:sldIdLst>
    <p:sldId id="385" r:id="rId2"/>
    <p:sldId id="386" r:id="rId3"/>
    <p:sldId id="387" r:id="rId4"/>
    <p:sldId id="388" r:id="rId5"/>
    <p:sldId id="389" r:id="rId6"/>
    <p:sldId id="390" r:id="rId7"/>
    <p:sldId id="391" r:id="rId8"/>
    <p:sldId id="392" r:id="rId9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E6"/>
    <a:srgbClr val="E7F4BE"/>
    <a:srgbClr val="FF9933"/>
    <a:srgbClr val="D60093"/>
    <a:srgbClr val="D9D9D9"/>
    <a:srgbClr val="008000"/>
    <a:srgbClr val="FFFF99"/>
    <a:srgbClr val="CC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81180" autoAdjust="0"/>
  </p:normalViewPr>
  <p:slideViewPr>
    <p:cSldViewPr>
      <p:cViewPr>
        <p:scale>
          <a:sx n="125" d="100"/>
          <a:sy n="125" d="100"/>
        </p:scale>
        <p:origin x="2820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E3FD5DB5-F215-4A92-87DC-9200A6235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33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F199B97D-B61B-4DB5-BFCF-FEF61B09F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20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MS PGothic" charset="0"/>
              </a:rPr>
              <a:t>The README.md file in the root directory is displayed when we visit a GitHub repo.  We encourage students to make this as compelling as possible to showcase their work.</a:t>
            </a:r>
          </a:p>
          <a:p>
            <a:endParaRPr lang="en-US">
              <a:latin typeface="Calibri" charset="0"/>
              <a:ea typeface="MS PGothic" charset="0"/>
            </a:endParaRPr>
          </a:p>
          <a:p>
            <a:r>
              <a:rPr lang="en-US">
                <a:latin typeface="Calibri" charset="0"/>
                <a:ea typeface="MS PGothic" charset="0"/>
              </a:rPr>
              <a:t>Screenshot: Accelerated Stochastic Progressive Photon Mapping on the GPU by Ishaan Singh, Yingting Xiao, and Xiaoyan Zhu, https://github.com/ishaan13/PhotonMapper</a:t>
            </a:r>
          </a:p>
          <a:p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8D8B6F4D-071E-6F4E-8920-9494839DE60F}" type="slidenum">
              <a:rPr lang="en-US" sz="1200">
                <a:latin typeface="Calibri" charset="0"/>
              </a:rPr>
              <a:pPr/>
              <a:t>2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683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MS PGothic" charset="0"/>
              </a:rPr>
              <a:t>Screenshot:  Surface Mesh Reconstruction from RGBD by Collin Boots and Dalton Banks, https://github.com/cboots/RGBD-to-Mesh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754CA67E-1AB5-9A45-B352-A7EB1D388BEF}" type="slidenum">
              <a:rPr lang="en-US" sz="1200">
                <a:latin typeface="Calibri" charset="0"/>
              </a:rPr>
              <a:pPr/>
              <a:t>3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329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MS PGothic" charset="0"/>
              </a:rPr>
              <a:t>Screenshot: GPU path tracer by Kai Ninomiya, https://github.com/kainino0x/Project3-Pathtracer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9A474A0D-1992-1244-A3B0-1FF4E536AB2B}" type="slidenum">
              <a:rPr lang="en-US" sz="1200">
                <a:latin typeface="Calibri" charset="0"/>
              </a:rPr>
              <a:pPr/>
              <a:t>4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171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MS PGothic" charset="0"/>
              </a:rPr>
              <a:t>Screenshot: Deferred Shader by Cheng-Tso Lin, https://github.com/otaku690/GLSLDeferredShading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23610E0D-F5E5-E74E-A9E4-4CC8F463746A}" type="slidenum">
              <a:rPr lang="en-US" sz="1200">
                <a:latin typeface="Calibri" charset="0"/>
              </a:rPr>
              <a:pPr/>
              <a:t>5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781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MS PGothic" charset="0"/>
              </a:rPr>
              <a:t>Screenshot: GPU Path Tracer by Wei-Chien Tu, https://github.com/foxking0416/Project3-Pathtracer</a:t>
            </a: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CCBFC1FC-6F17-9446-A563-50C0556D10C2}" type="slidenum">
              <a:rPr lang="en-US" sz="1200">
                <a:latin typeface="Calibri" charset="0"/>
              </a:rPr>
              <a:pPr/>
              <a:t>6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036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388BF221-DC81-FA43-A7C1-6BF52539992D}" type="slidenum">
              <a:rPr lang="en-US" sz="1200">
                <a:latin typeface="Calibri" charset="0"/>
              </a:rPr>
              <a:pPr/>
              <a:t>7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493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3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903BA-16DF-4DAF-80AD-6745592BD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8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EEAAC-DC00-4212-87D6-3B134B3FE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6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50D93-C444-46F3-810E-1760BE45F1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8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239AB-E459-40AF-AB67-F532D7C2D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5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53B00-B11A-42F9-8C60-B5B33F195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1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CD5A6-D8A0-4273-94DF-43D23EC40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93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61BBF-E0C5-43E3-9B43-6D91B1E9D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96CB2-D719-40E7-8B41-92CE802CD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0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D5450-EF93-4541-9831-713CD5AECA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3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07F1B-5829-4E6B-A892-320A053A9E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46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802B-5BAF-4DCF-85A4-2F337088D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9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4DD1A425-CAA0-46FB-BF3A-EA080A9216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jcozzi/Articles/tree/master/CIS565/GitHubRep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README.md</a:t>
            </a:r>
            <a:r>
              <a:rPr lang="en-US" dirty="0" smtClean="0"/>
              <a:t> Tips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Patrick Cozzi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University of Pennsylvania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CIS 565 - </a:t>
            </a:r>
            <a:r>
              <a:rPr lang="en-US" smtClean="0"/>
              <a:t>Fall 2016</a:t>
            </a:r>
            <a:endParaRPr lang="en-US" dirty="0" smtClean="0"/>
          </a:p>
        </p:txBody>
      </p:sp>
      <p:pic>
        <p:nvPicPr>
          <p:cNvPr id="5" name="Picture 2" descr="https://github.com/CIS565-Fall-2016/cis565-fall-2016.github.io/raw/master/images/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420" y="0"/>
            <a:ext cx="6042580" cy="15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48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README Tips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Provide context and contact info</a:t>
            </a:r>
          </a:p>
          <a:p>
            <a:r>
              <a:rPr lang="en-US">
                <a:latin typeface="Arial" charset="0"/>
                <a:ea typeface="MS PGothic" charset="0"/>
              </a:rPr>
              <a:t>Have a representative image</a:t>
            </a:r>
          </a:p>
        </p:txBody>
      </p:sp>
      <p:pic>
        <p:nvPicPr>
          <p:cNvPr id="46083" name="Picture 2" descr="https://github.com/pjcozzi/Articles/raw/master/CIS565/GitHubRepo/Figures/photonmapp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9" y="3194052"/>
            <a:ext cx="4581525" cy="3484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Rectangle 1"/>
          <p:cNvSpPr>
            <a:spLocks noChangeArrowheads="1"/>
          </p:cNvSpPr>
          <p:nvPr/>
        </p:nvSpPr>
        <p:spPr bwMode="auto">
          <a:xfrm>
            <a:off x="6862763" y="4832351"/>
            <a:ext cx="236696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Accelerated Stochastic Progressive Photon Mapping on the GPU by Ishaan Singh, Yingting Xiao, and Xiaoyan Zhu (Fall 2013)</a:t>
            </a:r>
          </a:p>
        </p:txBody>
      </p:sp>
    </p:spTree>
    <p:extLst>
      <p:ext uri="{BB962C8B-B14F-4D97-AF65-F5344CB8AC3E}">
        <p14:creationId xmlns:p14="http://schemas.microsoft.com/office/powerpoint/2010/main" val="229562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README Tips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929188" cy="4525433"/>
          </a:xfrm>
        </p:spPr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Use screenshots with captions to walk through features</a:t>
            </a:r>
          </a:p>
        </p:txBody>
      </p:sp>
      <p:pic>
        <p:nvPicPr>
          <p:cNvPr id="48131" name="Picture 4" descr="https://github.com/pjcozzi/Articles/raw/master/CIS565/GitHubRepo/Figures/rgbd-to-mes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8" y="1418167"/>
            <a:ext cx="2773362" cy="530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3584576" y="5448300"/>
            <a:ext cx="23669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sz="1400">
                <a:solidFill>
                  <a:schemeClr val="bg1"/>
                </a:solidFill>
              </a:rPr>
              <a:t>Surface Mesh Reconstruction from RGBD by Collin Boots and Dalton Banks (Fall 2013)</a:t>
            </a:r>
          </a:p>
        </p:txBody>
      </p:sp>
    </p:spTree>
    <p:extLst>
      <p:ext uri="{BB962C8B-B14F-4D97-AF65-F5344CB8AC3E}">
        <p14:creationId xmlns:p14="http://schemas.microsoft.com/office/powerpoint/2010/main" val="35854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README Tips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Annotate</a:t>
            </a:r>
          </a:p>
        </p:txBody>
      </p:sp>
      <p:pic>
        <p:nvPicPr>
          <p:cNvPr id="50179" name="Picture 2" descr="https://github.com/pjcozzi/Articles/raw/master/CIS565/GitHubRepo/Figures/annotat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439" y="2377018"/>
            <a:ext cx="3146425" cy="419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6138863" y="5873751"/>
            <a:ext cx="23669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GPU Path Tracer by Kai Ninomiya (Fall 2014)</a:t>
            </a:r>
          </a:p>
        </p:txBody>
      </p:sp>
    </p:spTree>
    <p:extLst>
      <p:ext uri="{BB962C8B-B14F-4D97-AF65-F5344CB8AC3E}">
        <p14:creationId xmlns:p14="http://schemas.microsoft.com/office/powerpoint/2010/main" val="321219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README Tips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06967"/>
          </a:xfrm>
        </p:spPr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Debug screenshots</a:t>
            </a:r>
          </a:p>
        </p:txBody>
      </p:sp>
      <p:pic>
        <p:nvPicPr>
          <p:cNvPr id="52227" name="Picture 2" descr="https://github.com/pjcozzi/Articles/raw/master/CIS565/GitHubRepo/Figures/deferreddebug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2940051"/>
            <a:ext cx="3810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4" descr="https://github.com/pjcozzi/Articles/raw/master/CIS565/GitHubRepo/Figures/deferreddebu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940051"/>
            <a:ext cx="38100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2641600" y="5899151"/>
            <a:ext cx="3860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Deferred Shader by Cheng-Tso Lin (Fall 2013)</a:t>
            </a:r>
          </a:p>
        </p:txBody>
      </p:sp>
    </p:spTree>
    <p:extLst>
      <p:ext uri="{BB962C8B-B14F-4D97-AF65-F5344CB8AC3E}">
        <p14:creationId xmlns:p14="http://schemas.microsoft.com/office/powerpoint/2010/main" val="34957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README Tips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06967"/>
          </a:xfrm>
        </p:spPr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Side-by-side comparisons</a:t>
            </a:r>
          </a:p>
        </p:txBody>
      </p:sp>
      <p:pic>
        <p:nvPicPr>
          <p:cNvPr id="54275" name="Picture 2" descr="https://github.com/pjcozzi/Articles/raw/master/CIS565/GitHubRepo/Figures/aa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1651"/>
            <a:ext cx="762000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2641600" y="5899151"/>
            <a:ext cx="3860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GPU Path Tracer by Wei-Chien Tu (Fall 2014)</a:t>
            </a:r>
          </a:p>
        </p:txBody>
      </p:sp>
    </p:spTree>
    <p:extLst>
      <p:ext uri="{BB962C8B-B14F-4D97-AF65-F5344CB8AC3E}">
        <p14:creationId xmlns:p14="http://schemas.microsoft.com/office/powerpoint/2010/main" val="322722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README Tips</a:t>
            </a:r>
          </a:p>
        </p:txBody>
      </p:sp>
      <p:sp>
        <p:nvSpPr>
          <p:cNvPr id="5632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6934200" cy="4525433"/>
          </a:xfrm>
        </p:spPr>
        <p:txBody>
          <a:bodyPr/>
          <a:lstStyle/>
          <a:p>
            <a:r>
              <a:rPr lang="en-US" dirty="0">
                <a:latin typeface="Arial" charset="0"/>
                <a:ea typeface="MS PGothic" charset="0"/>
              </a:rPr>
              <a:t>Bloopers</a:t>
            </a:r>
          </a:p>
          <a:p>
            <a:r>
              <a:rPr lang="en-US" dirty="0" smtClean="0">
                <a:latin typeface="Arial" charset="0"/>
                <a:ea typeface="MS PGothic" charset="0"/>
              </a:rPr>
              <a:t>Videos or animated gifs using </a:t>
            </a:r>
            <a:r>
              <a:rPr lang="en-US" dirty="0" err="1" smtClean="0">
                <a:latin typeface="Arial" charset="0"/>
                <a:ea typeface="MS PGothic" charset="0"/>
              </a:rPr>
              <a:t>LICEcap</a:t>
            </a:r>
            <a:endParaRPr lang="en-US" dirty="0">
              <a:latin typeface="Arial" charset="0"/>
              <a:ea typeface="MS PGothic" charset="0"/>
            </a:endParaRPr>
          </a:p>
          <a:p>
            <a:r>
              <a:rPr lang="en-US" dirty="0">
                <a:latin typeface="Arial" charset="0"/>
                <a:ea typeface="MS PGothic" charset="0"/>
              </a:rPr>
              <a:t>Demos</a:t>
            </a:r>
          </a:p>
          <a:p>
            <a:r>
              <a:rPr lang="en-US" dirty="0">
                <a:latin typeface="Arial" charset="0"/>
                <a:ea typeface="MS PGothic" charset="0"/>
              </a:rPr>
              <a:t>Performance analysis</a:t>
            </a:r>
          </a:p>
          <a:p>
            <a:r>
              <a:rPr lang="en-US" dirty="0">
                <a:latin typeface="Arial" charset="0"/>
                <a:ea typeface="MS PGothic" charset="0"/>
              </a:rPr>
              <a:t>Build instructions</a:t>
            </a:r>
          </a:p>
          <a:p>
            <a:r>
              <a:rPr lang="en-US" dirty="0">
                <a:latin typeface="Arial" charset="0"/>
                <a:ea typeface="MS PGothic" charset="0"/>
              </a:rPr>
              <a:t>Focus on what is unique</a:t>
            </a:r>
          </a:p>
        </p:txBody>
      </p:sp>
    </p:spTree>
    <p:extLst>
      <p:ext uri="{BB962C8B-B14F-4D97-AF65-F5344CB8AC3E}">
        <p14:creationId xmlns:p14="http://schemas.microsoft.com/office/powerpoint/2010/main" val="201342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the Guide!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438400"/>
            <a:ext cx="9144000" cy="609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/>
              <a:t>How to make an attractive GitHub </a:t>
            </a:r>
            <a:r>
              <a:rPr lang="en-US" sz="3600" dirty="0" smtClean="0"/>
              <a:t>repo:</a:t>
            </a:r>
            <a:endParaRPr lang="en-US" sz="3600" dirty="0" smtClean="0">
              <a:hlinkClick r:id="rId3"/>
            </a:endParaRPr>
          </a:p>
          <a:p>
            <a:pPr marL="0" indent="0" algn="ctr">
              <a:buNone/>
            </a:pPr>
            <a:endParaRPr lang="en-US" sz="2000" dirty="0">
              <a:hlinkClick r:id="rId3"/>
            </a:endParaRPr>
          </a:p>
          <a:p>
            <a:pPr marL="0" indent="0" algn="ctr">
              <a:buNone/>
            </a:pPr>
            <a:r>
              <a:rPr lang="en-US" sz="2000" dirty="0" smtClean="0">
                <a:hlinkClick r:id="rId3"/>
              </a:rPr>
              <a:t>https</a:t>
            </a:r>
            <a:r>
              <a:rPr lang="en-US" sz="2000" dirty="0">
                <a:hlinkClick r:id="rId3"/>
              </a:rPr>
              <a:t>://github.com/pjcozzi/Articles/tree/master/CIS565/</a:t>
            </a:r>
            <a:r>
              <a:rPr lang="en-US" sz="2000" dirty="0" smtClean="0">
                <a:hlinkClick r:id="rId3"/>
              </a:rPr>
              <a:t>GitHubRepo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A239AB-E459-40AF-AB67-F532D7C2D17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30108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9464</TotalTime>
  <Words>259</Words>
  <Application>Microsoft Office PowerPoint</Application>
  <PresentationFormat>On-screen Show (4:3)</PresentationFormat>
  <Paragraphs>46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MS PGothic</vt:lpstr>
      <vt:lpstr>Arial</vt:lpstr>
      <vt:lpstr>Arial Black</vt:lpstr>
      <vt:lpstr>Calibri</vt:lpstr>
      <vt:lpstr>Times New Roman</vt:lpstr>
      <vt:lpstr>Wingdings</vt:lpstr>
      <vt:lpstr>Pixel</vt:lpstr>
      <vt:lpstr>README.md Tips</vt:lpstr>
      <vt:lpstr>README Tips</vt:lpstr>
      <vt:lpstr>README Tips</vt:lpstr>
      <vt:lpstr>README Tips</vt:lpstr>
      <vt:lpstr>README Tips</vt:lpstr>
      <vt:lpstr>README Tips</vt:lpstr>
      <vt:lpstr>README Tips</vt:lpstr>
      <vt:lpstr>Read the Guide!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329</cp:revision>
  <cp:lastPrinted>2012-01-29T21:57:59Z</cp:lastPrinted>
  <dcterms:created xsi:type="dcterms:W3CDTF">2011-01-14T02:17:40Z</dcterms:created>
  <dcterms:modified xsi:type="dcterms:W3CDTF">2016-09-11T20:56:38Z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