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77"/>
  </p:notesMasterIdLst>
  <p:handoutMasterIdLst>
    <p:handoutMasterId r:id="rId78"/>
  </p:handoutMasterIdLst>
  <p:sldIdLst>
    <p:sldId id="421" r:id="rId2"/>
    <p:sldId id="471" r:id="rId3"/>
    <p:sldId id="472" r:id="rId4"/>
    <p:sldId id="473" r:id="rId5"/>
    <p:sldId id="474" r:id="rId6"/>
    <p:sldId id="475" r:id="rId7"/>
    <p:sldId id="476" r:id="rId8"/>
    <p:sldId id="477" r:id="rId9"/>
    <p:sldId id="478" r:id="rId10"/>
    <p:sldId id="479" r:id="rId11"/>
    <p:sldId id="480" r:id="rId12"/>
    <p:sldId id="481" r:id="rId13"/>
    <p:sldId id="482" r:id="rId14"/>
    <p:sldId id="483" r:id="rId15"/>
    <p:sldId id="484" r:id="rId16"/>
    <p:sldId id="485" r:id="rId17"/>
    <p:sldId id="486" r:id="rId18"/>
    <p:sldId id="487" r:id="rId19"/>
    <p:sldId id="488" r:id="rId20"/>
    <p:sldId id="489" r:id="rId21"/>
    <p:sldId id="490" r:id="rId22"/>
    <p:sldId id="491" r:id="rId23"/>
    <p:sldId id="423" r:id="rId24"/>
    <p:sldId id="375" r:id="rId25"/>
    <p:sldId id="361" r:id="rId26"/>
    <p:sldId id="380" r:id="rId27"/>
    <p:sldId id="383" r:id="rId28"/>
    <p:sldId id="385" r:id="rId29"/>
    <p:sldId id="400" r:id="rId30"/>
    <p:sldId id="401" r:id="rId31"/>
    <p:sldId id="387" r:id="rId32"/>
    <p:sldId id="388" r:id="rId33"/>
    <p:sldId id="425" r:id="rId34"/>
    <p:sldId id="413" r:id="rId35"/>
    <p:sldId id="360" r:id="rId36"/>
    <p:sldId id="368" r:id="rId37"/>
    <p:sldId id="493" r:id="rId38"/>
    <p:sldId id="410" r:id="rId39"/>
    <p:sldId id="492" r:id="rId40"/>
    <p:sldId id="494" r:id="rId41"/>
    <p:sldId id="462" r:id="rId42"/>
    <p:sldId id="463" r:id="rId43"/>
    <p:sldId id="464" r:id="rId44"/>
    <p:sldId id="465" r:id="rId45"/>
    <p:sldId id="466" r:id="rId46"/>
    <p:sldId id="467" r:id="rId47"/>
    <p:sldId id="412" r:id="rId48"/>
    <p:sldId id="433" r:id="rId49"/>
    <p:sldId id="434" r:id="rId50"/>
    <p:sldId id="435" r:id="rId51"/>
    <p:sldId id="436" r:id="rId52"/>
    <p:sldId id="437" r:id="rId53"/>
    <p:sldId id="438" r:id="rId54"/>
    <p:sldId id="439" r:id="rId55"/>
    <p:sldId id="440" r:id="rId56"/>
    <p:sldId id="441" r:id="rId57"/>
    <p:sldId id="442" r:id="rId58"/>
    <p:sldId id="443" r:id="rId59"/>
    <p:sldId id="444" r:id="rId60"/>
    <p:sldId id="445" r:id="rId61"/>
    <p:sldId id="446" r:id="rId62"/>
    <p:sldId id="447" r:id="rId63"/>
    <p:sldId id="448" r:id="rId64"/>
    <p:sldId id="449" r:id="rId65"/>
    <p:sldId id="450" r:id="rId66"/>
    <p:sldId id="451" r:id="rId67"/>
    <p:sldId id="452" r:id="rId68"/>
    <p:sldId id="454" r:id="rId69"/>
    <p:sldId id="455" r:id="rId70"/>
    <p:sldId id="456" r:id="rId71"/>
    <p:sldId id="457" r:id="rId72"/>
    <p:sldId id="458" r:id="rId73"/>
    <p:sldId id="459" r:id="rId74"/>
    <p:sldId id="460" r:id="rId75"/>
    <p:sldId id="461" r:id="rId76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008000"/>
    <a:srgbClr val="FFFF99"/>
    <a:srgbClr val="FF9933"/>
    <a:srgbClr val="D9D9D9"/>
    <a:srgbClr val="E7F4BE"/>
    <a:srgbClr val="CCCCE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50" autoAdjust="0"/>
    <p:restoredTop sz="86273" autoAdjust="0"/>
  </p:normalViewPr>
  <p:slideViewPr>
    <p:cSldViewPr>
      <p:cViewPr varScale="1">
        <p:scale>
          <a:sx n="80" d="100"/>
          <a:sy n="80" d="100"/>
        </p:scale>
        <p:origin x="132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notesMaster" Target="notesMasters/notesMaster1.xml"/><Relationship Id="rId78" Type="http://schemas.openxmlformats.org/officeDocument/2006/relationships/handoutMaster" Target="handoutMasters/handoutMaster1.xml"/><Relationship Id="rId79" Type="http://schemas.openxmlformats.org/officeDocument/2006/relationships/presProps" Target="pres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9FBA4859-73B5-488B-BB24-F58F63069B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44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31F529FE-D620-46C3-85AB-7D3BFC9B5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533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tml5rocks.com/en/mobile/touch.html" TargetMode="External"/><Relationship Id="rId4" Type="http://schemas.openxmlformats.org/officeDocument/2006/relationships/hyperlink" Target="http://diveintohtml5.org/geolocation.html" TargetMode="External"/><Relationship Id="rId5" Type="http://schemas.openxmlformats.org/officeDocument/2006/relationships/hyperlink" Target="http://www.html5rocks.com/en/tutorials/device/orientation/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Relationship Id="rId3" Type="http://schemas.openxmlformats.org/officeDocument/2006/relationships/hyperlink" Target="http://jsbeautifier.org/" TargetMode="Externa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Array buffers = vertex</a:t>
            </a:r>
            <a:r>
              <a:rPr lang="en-US" baseline="0" dirty="0" smtClean="0"/>
              <a:t> buffers</a:t>
            </a:r>
          </a:p>
          <a:p>
            <a:r>
              <a:rPr lang="en-US" baseline="0" dirty="0" smtClean="0"/>
              <a:t>Element buffers = index buffers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07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Just like</a:t>
            </a:r>
            <a:r>
              <a:rPr lang="en-US" baseline="0" dirty="0" smtClean="0"/>
              <a:t> compiling an OpenCL kernel.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55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63573B-6918-498B-B7E5-5BD8F9E708F9}" type="slidenum">
              <a:rPr lang="en-US"/>
              <a:pPr/>
              <a:t>8</a:t>
            </a:fld>
            <a:endParaRPr lang="en-US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Is it a pointer?  Is it an index into an array?  Is it a key into a map?</a:t>
            </a:r>
          </a:p>
        </p:txBody>
      </p:sp>
    </p:spTree>
    <p:extLst>
      <p:ext uri="{BB962C8B-B14F-4D97-AF65-F5344CB8AC3E}">
        <p14:creationId xmlns:p14="http://schemas.microsoft.com/office/powerpoint/2010/main" val="1197355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Moden</a:t>
            </a:r>
            <a:r>
              <a:rPr lang="en-US" dirty="0" smtClean="0"/>
              <a:t> desktop OpenGL has even more stages.</a:t>
            </a:r>
          </a:p>
          <a:p>
            <a:r>
              <a:rPr lang="en-US" dirty="0" smtClean="0"/>
              <a:t>In old desktop OpenGL,</a:t>
            </a:r>
            <a:r>
              <a:rPr lang="en-US" baseline="0" dirty="0" smtClean="0"/>
              <a:t> we could mix fixed and programmable vertex/fragment shading.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891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F9C4CAF-98CE-4B4B-B10E-3F0FC7A6A02A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55796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9AFDF19-1D94-46CA-90EE-F246805DEE99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89601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smtClean="0"/>
              <a:t>Try “webgl”, then “experimental-webgl”</a:t>
            </a: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FE2467-8FEA-4EDD-ACAE-59EDEA7B5A80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76484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300" dirty="0">
                <a:cs typeface="Arial" charset="0"/>
              </a:rPr>
              <a:t>A 32x32 grid evenly spaced in the </a:t>
            </a:r>
            <a:r>
              <a:rPr lang="en-US" sz="1300" dirty="0" err="1">
                <a:cs typeface="Arial" charset="0"/>
              </a:rPr>
              <a:t>xy</a:t>
            </a:r>
            <a:r>
              <a:rPr lang="en-US" sz="1300" dirty="0">
                <a:cs typeface="Arial" charset="0"/>
              </a:rPr>
              <a:t> plane; each point's z component is determined by a 3D noise function given the </a:t>
            </a:r>
            <a:r>
              <a:rPr lang="en-US" sz="1300" dirty="0" err="1">
                <a:cs typeface="Arial" charset="0"/>
              </a:rPr>
              <a:t>xy</a:t>
            </a:r>
            <a:r>
              <a:rPr lang="en-US" sz="1300" dirty="0">
                <a:cs typeface="Arial" charset="0"/>
              </a:rPr>
              <a:t> position and the current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AF48D0-E2D1-4B99-8FB2-54EEF63723D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14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Touch events:  </a:t>
            </a:r>
            <a:r>
              <a:rPr lang="en-US" smtClean="0">
                <a:hlinkClick r:id="rId3"/>
              </a:rPr>
              <a:t>http://www.html5rocks.com/en/mobile/touch.html</a:t>
            </a:r>
            <a:endParaRPr lang="en-US" smtClean="0"/>
          </a:p>
          <a:p>
            <a:r>
              <a:rPr lang="en-US" smtClean="0"/>
              <a:t>Geolocation:  </a:t>
            </a:r>
            <a:r>
              <a:rPr lang="en-US" smtClean="0">
                <a:hlinkClick r:id="rId4"/>
              </a:rPr>
              <a:t>http://diveintohtml5.org/geolocation.html</a:t>
            </a:r>
            <a:endParaRPr lang="en-US" smtClean="0"/>
          </a:p>
          <a:p>
            <a:r>
              <a:rPr lang="en-US" smtClean="0"/>
              <a:t>Orientation and motion:  </a:t>
            </a:r>
            <a:r>
              <a:rPr lang="en-US" smtClean="0">
                <a:hlinkClick r:id="rId5"/>
              </a:rPr>
              <a:t>http://www.html5rocks.com/en/tutorials/device/orientation/</a:t>
            </a:r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AC9E077-C18E-4AD1-82C7-A68C49882190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7922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ANGLE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en-US" dirty="0" smtClean="0"/>
              <a:t>Implements GL ES API over D3D 9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en-US" dirty="0" smtClean="0"/>
              <a:t>Translates GLSL ES to HLSL</a:t>
            </a:r>
            <a:endParaRPr lang="en-US" dirty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E5AA497-4EFA-4DD2-843C-13B48B3F884E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03987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Has to synchronize processes.</a:t>
            </a:r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5C10BE2-54E0-43DE-B547-91BA926BBFA6}" type="slidenum">
              <a:rPr lang="en-US" smtClean="0"/>
              <a:pPr/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8679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2F25E3B-D9AF-432C-B0D6-CF912FBC68C7}" type="slidenum">
              <a:rPr lang="en-US" smtClean="0"/>
              <a:pPr/>
              <a:t>41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39404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8213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080509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212669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196548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Long draw calls were also used in early GPGPU days.  These calls were killed by some operating systems (I think Windows Vista killed draw calls longer than two seconds).</a:t>
            </a:r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6198934-A5E4-4B95-B563-663D6060E6E5}" type="slidenum">
              <a:rPr lang="en-US" smtClean="0"/>
              <a:pPr/>
              <a:t>46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068124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137192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9283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All numbers are 64-bit IEEE floating-point.</a:t>
            </a: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F799E24-22B6-411D-9226-EB8E29ED5A78}" type="slidenum">
              <a:rPr lang="en-US" smtClean="0"/>
              <a:pPr/>
              <a:t>50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485744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All numbers are 64-bit IEEE floating-point.</a:t>
            </a: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004B6F6-4856-44D3-B236-1710175579E8}" type="slidenum">
              <a:rPr lang="en-US" smtClean="0"/>
              <a:pPr/>
              <a:t>51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530065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Output is “1WebGLtrue”</a:t>
            </a:r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3833946-1DB5-4FBF-BFF2-E173FF290380}" type="slidenum">
              <a:rPr lang="en-US" smtClean="0"/>
              <a:pPr/>
              <a:t>52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488114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70934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99666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753001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FD2D0E5-209B-42D7-BC1F-8542667CDBC7}" type="slidenum">
              <a:rPr lang="en-US" smtClean="0"/>
              <a:pPr/>
              <a:t>56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784484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Anonymous functions are also in C#, etc.</a:t>
            </a:r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0561CD6-5C42-4ACB-BF9A-74702009A049}" type="slidenum">
              <a:rPr lang="en-US" smtClean="0"/>
              <a:pPr/>
              <a:t>57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494024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Anonymous functions are also in C#, etc.</a:t>
            </a:r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773C57E-D21C-426B-A59A-1891A1E87EE1}" type="slidenum">
              <a:rPr lang="en-US" smtClean="0"/>
              <a:pPr/>
              <a:t>58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514964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297183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329748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109857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170161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288299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10155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BFD6296-452F-4976-8816-9C56C33CB410}" type="slidenum">
              <a:rPr lang="en-US" smtClean="0"/>
              <a:pPr/>
              <a:t>65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132864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430868B-D193-4B7F-8713-BB51421716E6}" type="slidenum">
              <a:rPr lang="en-US" smtClean="0"/>
              <a:pPr/>
              <a:t>66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566972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smtClean="0"/>
              <a:t>Self-documenting code.</a:t>
            </a:r>
          </a:p>
          <a:p>
            <a:pPr marL="171450" indent="-171450">
              <a:buFontTx/>
              <a:buChar char="•"/>
            </a:pPr>
            <a:r>
              <a:rPr lang="en-US" smtClean="0"/>
              <a:t>Also, you can pass arguments in any order.</a:t>
            </a:r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53F2295-3B73-4F91-B7A6-0A9066E06E91}" type="slidenum">
              <a:rPr lang="en-US" smtClean="0"/>
              <a:pPr/>
              <a:t>67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54249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But there are no classes</a:t>
            </a:r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7336F56-FD47-4947-B416-32BF2B341457}" type="slidenum">
              <a:rPr lang="en-US" smtClean="0"/>
              <a:pPr/>
              <a:t>68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552296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Constructor functions start with a capital letter by convention.</a:t>
            </a: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9F14AB9-EC4F-4A04-AA93-BC744EDE136E}" type="slidenum">
              <a:rPr lang="en-US" smtClean="0"/>
              <a:pPr/>
              <a:t>69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983019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Constructor functions start with a capital letter by convention.</a:t>
            </a:r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438341E-909B-4627-96D4-E52C4B9D8CA2}" type="slidenum">
              <a:rPr lang="en-US" smtClean="0"/>
              <a:pPr/>
              <a:t>70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274522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Prototype functions can’t access closures in the constructor function.</a:t>
            </a: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149C4EC-2241-4739-9F56-DD3634FCC9D1}" type="slidenum">
              <a:rPr lang="en-US" smtClean="0"/>
              <a:pPr/>
              <a:t>71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333706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smtClean="0"/>
              <a:t>“Duck typing”</a:t>
            </a:r>
          </a:p>
          <a:p>
            <a:pPr marL="171450" indent="-171450">
              <a:buFontTx/>
              <a:buChar char="•"/>
            </a:pPr>
            <a:r>
              <a:rPr lang="en-US" smtClean="0"/>
              <a:t>Kind of like C# templates.</a:t>
            </a:r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1807208-E096-4699-9ADF-79B590330788}" type="slidenum">
              <a:rPr lang="en-US" smtClean="0"/>
              <a:pPr/>
              <a:t>72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3116791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smtClean="0"/>
              <a:t>“Duck typing”</a:t>
            </a:r>
          </a:p>
          <a:p>
            <a:pPr marL="171450" indent="-171450">
              <a:buFontTx/>
              <a:buChar char="•"/>
            </a:pPr>
            <a:r>
              <a:rPr lang="en-US" smtClean="0"/>
              <a:t>Kind of like C# templates.</a:t>
            </a: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FBE7E1E-7F91-4ACB-9F9A-F98904CAA3BD}" type="slidenum">
              <a:rPr lang="en-US" smtClean="0"/>
              <a:pPr/>
              <a:t>73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741400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Example minified </a:t>
            </a:r>
            <a:r>
              <a:rPr lang="en-US" dirty="0" err="1" smtClean="0"/>
              <a:t>javascript</a:t>
            </a:r>
            <a:r>
              <a:rPr lang="en-US" dirty="0" smtClean="0"/>
              <a:t>, and then beautifying it with </a:t>
            </a:r>
            <a:r>
              <a:rPr lang="en-US" dirty="0" smtClean="0">
                <a:hlinkClick r:id="rId3"/>
              </a:rPr>
              <a:t>http://jsbeautifier.org/</a:t>
            </a:r>
            <a:endParaRPr lang="en-US" dirty="0" smtClean="0"/>
          </a:p>
          <a:p>
            <a:pPr marL="171450" indent="-171450">
              <a:buFontTx/>
              <a:buChar char="•"/>
            </a:pPr>
            <a:r>
              <a:rPr lang="en-US" dirty="0" smtClean="0"/>
              <a:t>Shader source can be put into HTML script tags, into separate </a:t>
            </a:r>
            <a:r>
              <a:rPr lang="en-US" dirty="0" err="1" smtClean="0"/>
              <a:t>glsl</a:t>
            </a:r>
            <a:r>
              <a:rPr lang="en-US" dirty="0" smtClean="0"/>
              <a:t> files downloaded with </a:t>
            </a:r>
            <a:r>
              <a:rPr lang="en-US" dirty="0" err="1" smtClean="0"/>
              <a:t>XMLHttpRequest</a:t>
            </a:r>
            <a:r>
              <a:rPr lang="en-US" dirty="0" smtClean="0"/>
              <a:t>, or put into JavaScript literals as part of the build process.</a:t>
            </a:r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4130DA8-E3CC-4A08-BE24-18610DBB733B}" type="slidenum">
              <a:rPr lang="en-US" smtClean="0"/>
              <a:pPr/>
              <a:t>74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4030987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7F3C4E1-5B13-44E5-B8F3-FC132B77D075}" type="slidenum">
              <a:rPr lang="en-US" smtClean="0"/>
              <a:pPr/>
              <a:t>75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81415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A5F24-E4B1-4144-BEBC-10B166997C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01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91E71-0304-44EC-9C02-17D54F455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2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1FB66-E5B5-4331-834C-17A2D5D6A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733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D1EFB-EC74-4F8D-B419-19CC87CAD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1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74962-38EE-4350-8470-D28BDA59AA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42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B322A-C5E6-49F5-87D8-45A3EDE1D6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1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51E37-8EB0-459B-BBCD-BC5F7696B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97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1A505-4DDB-45AD-9EBD-2B31CCB3B0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11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64E7C-A96C-4E7F-9D31-F66EBF6CCE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82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8CC2-956E-45DE-9A63-8656C1861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2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36B4DD-8C3E-4916-AFF6-635E59F8F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93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5FBB0AAF-5531-4F2F-B1A2-A630B0E71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image" Target="../media/image6.png"/><Relationship Id="rId7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http://www.khronos.org/assets/uploads/developers/library/2011-siggraph-mobile/Khronos-and-the-Mobile-Ecosystem_Aug-11.pdf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khronos.org/registry/webgl/specs/latest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earningwebgl.com/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aulirish.com/2011/requestanimationframe-for-smart-animating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rfQ8rKGTVlg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toji.github.io/shader-perf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WebGLSamples/WebGL2Samples" TargetMode="External"/><Relationship Id="rId3" Type="http://schemas.openxmlformats.org/officeDocument/2006/relationships/image" Target="../media/image14.tif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resources.esri.com/help/9.3/arcgisserver/apis/javascript/arcgis/help/jshelp/ags_proxy.htm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learningwebgl.com/blog/?p=3890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cesium.agi.com/" TargetMode="External"/><Relationship Id="rId4" Type="http://schemas.openxmlformats.org/officeDocument/2006/relationships/hyperlink" Target="http://www.khronos.org/webgl/wiki/User_Contributions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mrdoob/three.js/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://www.julienlecomte.net/blog/2007/09/16/" TargetMode="Externa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62200" y="1828800"/>
            <a:ext cx="6858000" cy="2209800"/>
          </a:xfrm>
        </p:spPr>
        <p:txBody>
          <a:bodyPr/>
          <a:lstStyle/>
          <a:p>
            <a:r>
              <a:rPr lang="en-US" sz="4600" smtClean="0"/>
              <a:t>OpenGL and WebGL</a:t>
            </a:r>
            <a:endParaRPr lang="en-US" sz="4600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Patrick Cozzi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University of Pennsylvania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CIS 565 - </a:t>
            </a:r>
            <a:r>
              <a:rPr lang="en-US" sz="2800" smtClean="0"/>
              <a:t>Fall 2016</a:t>
            </a:r>
            <a:endParaRPr lang="en-US" sz="2800" dirty="0"/>
          </a:p>
        </p:txBody>
      </p:sp>
      <p:pic>
        <p:nvPicPr>
          <p:cNvPr id="5" name="Picture 2" descr="https://github.com/CIS565-Fall-2016/cis565-fall-2016.github.io/raw/master/images/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420" y="0"/>
            <a:ext cx="6042580" cy="15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410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OpenGL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</p:spPr>
        <p:txBody>
          <a:bodyPr/>
          <a:lstStyle/>
          <a:p>
            <a:r>
              <a:rPr lang="en-US" dirty="0"/>
              <a:t>Is a C-based API</a:t>
            </a:r>
          </a:p>
          <a:p>
            <a:r>
              <a:rPr lang="en-US" dirty="0"/>
              <a:t>Is cross platform</a:t>
            </a:r>
          </a:p>
          <a:p>
            <a:r>
              <a:rPr lang="en-US" dirty="0"/>
              <a:t>Is run by the </a:t>
            </a:r>
            <a:r>
              <a:rPr lang="en-US" i="1" dirty="0">
                <a:solidFill>
                  <a:srgbClr val="CC3300"/>
                </a:solidFill>
              </a:rPr>
              <a:t>ARB</a:t>
            </a:r>
            <a:r>
              <a:rPr lang="en-US" dirty="0"/>
              <a:t>:  Architecture Review Board</a:t>
            </a:r>
          </a:p>
          <a:p>
            <a:r>
              <a:rPr lang="en-US" dirty="0"/>
              <a:t>Hides the device driver details</a:t>
            </a:r>
          </a:p>
          <a:p>
            <a:r>
              <a:rPr lang="en-US" dirty="0"/>
              <a:t>OpenGL </a:t>
            </a:r>
            <a:r>
              <a:rPr lang="en-US" dirty="0" smtClean="0"/>
              <a:t>vs. </a:t>
            </a:r>
            <a:r>
              <a:rPr lang="en-US" dirty="0"/>
              <a:t>Direct3D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66245" name="Picture 5" descr="opengl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3400"/>
            <a:ext cx="2095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5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OpenGL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</p:spPr>
        <p:txBody>
          <a:bodyPr/>
          <a:lstStyle/>
          <a:p>
            <a:r>
              <a:rPr lang="en-US" dirty="0"/>
              <a:t>We are </a:t>
            </a:r>
            <a:r>
              <a:rPr lang="en-US" dirty="0" smtClean="0"/>
              <a:t>core profile</a:t>
            </a:r>
          </a:p>
          <a:p>
            <a:pPr lvl="1"/>
            <a:r>
              <a:rPr lang="en-US" dirty="0" smtClean="0"/>
              <a:t>No </a:t>
            </a:r>
            <a:r>
              <a:rPr lang="en-US" dirty="0"/>
              <a:t>fixed function vertex and fragment shading</a:t>
            </a:r>
          </a:p>
          <a:p>
            <a:pPr lvl="1"/>
            <a:r>
              <a:rPr lang="en-US" dirty="0"/>
              <a:t>No legacy API calls:</a:t>
            </a:r>
          </a:p>
          <a:p>
            <a:pPr lvl="2"/>
            <a:r>
              <a:rPr lang="en-US" dirty="0" err="1">
                <a:latin typeface="Courier New" pitchFamily="49" charset="0"/>
              </a:rPr>
              <a:t>glBegin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lvl="2"/>
            <a:r>
              <a:rPr lang="en-US" dirty="0" err="1">
                <a:latin typeface="Courier New" pitchFamily="49" charset="0"/>
              </a:rPr>
              <a:t>glRotatef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lvl="2"/>
            <a:r>
              <a:rPr lang="en-US" dirty="0" err="1">
                <a:latin typeface="Courier New" pitchFamily="49" charset="0"/>
              </a:rPr>
              <a:t>glTexEnvf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lvl="2"/>
            <a:r>
              <a:rPr lang="en-US" dirty="0" err="1">
                <a:latin typeface="Courier New" pitchFamily="49" charset="0"/>
              </a:rPr>
              <a:t>AlphaFunc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lvl="2"/>
            <a:r>
              <a:rPr lang="en-US" dirty="0">
                <a:latin typeface="Courier New" pitchFamily="49" charset="0"/>
              </a:rPr>
              <a:t>…</a:t>
            </a:r>
          </a:p>
          <a:p>
            <a:endParaRPr lang="en-US" dirty="0">
              <a:latin typeface="Courier New" pitchFamily="49" charset="0"/>
            </a:endParaRPr>
          </a:p>
        </p:txBody>
      </p:sp>
      <p:pic>
        <p:nvPicPr>
          <p:cNvPr id="292868" name="Picture 4" descr="opengl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3400"/>
            <a:ext cx="2095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92875" name="Group 11"/>
          <p:cNvGrpSpPr>
            <a:grpSpLocks/>
          </p:cNvGrpSpPr>
          <p:nvPr/>
        </p:nvGrpSpPr>
        <p:grpSpPr bwMode="auto">
          <a:xfrm>
            <a:off x="3733800" y="4957763"/>
            <a:ext cx="4191000" cy="376237"/>
            <a:chOff x="2688" y="3072"/>
            <a:chExt cx="2640" cy="237"/>
          </a:xfrm>
        </p:grpSpPr>
        <p:sp>
          <p:nvSpPr>
            <p:cNvPr id="292870" name="Text Box 6"/>
            <p:cNvSpPr txBox="1">
              <a:spLocks noChangeArrowheads="1"/>
            </p:cNvSpPr>
            <p:nvPr/>
          </p:nvSpPr>
          <p:spPr bwMode="auto">
            <a:xfrm>
              <a:off x="2976" y="3072"/>
              <a:ext cx="2352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Why was the alpha test remove?</a:t>
              </a:r>
            </a:p>
          </p:txBody>
        </p:sp>
        <p:sp>
          <p:nvSpPr>
            <p:cNvPr id="292871" name="Line 7"/>
            <p:cNvSpPr>
              <a:spLocks noChangeShapeType="1"/>
            </p:cNvSpPr>
            <p:nvPr/>
          </p:nvSpPr>
          <p:spPr bwMode="auto">
            <a:xfrm flipH="1">
              <a:off x="2688" y="3168"/>
              <a:ext cx="288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2876" name="Group 12"/>
          <p:cNvGrpSpPr>
            <a:grpSpLocks/>
          </p:cNvGrpSpPr>
          <p:nvPr/>
        </p:nvGrpSpPr>
        <p:grpSpPr bwMode="auto">
          <a:xfrm>
            <a:off x="3733800" y="4500563"/>
            <a:ext cx="4191000" cy="376237"/>
            <a:chOff x="2688" y="2784"/>
            <a:chExt cx="2640" cy="237"/>
          </a:xfrm>
        </p:grpSpPr>
        <p:sp>
          <p:nvSpPr>
            <p:cNvPr id="292873" name="Text Box 9"/>
            <p:cNvSpPr txBox="1">
              <a:spLocks noChangeArrowheads="1"/>
            </p:cNvSpPr>
            <p:nvPr/>
          </p:nvSpPr>
          <p:spPr bwMode="auto">
            <a:xfrm>
              <a:off x="2976" y="2784"/>
              <a:ext cx="2352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Recall the fixed function light map</a:t>
              </a:r>
            </a:p>
          </p:txBody>
        </p:sp>
        <p:sp>
          <p:nvSpPr>
            <p:cNvPr id="292874" name="Line 10"/>
            <p:cNvSpPr>
              <a:spLocks noChangeShapeType="1"/>
            </p:cNvSpPr>
            <p:nvPr/>
          </p:nvSpPr>
          <p:spPr bwMode="auto">
            <a:xfrm flipH="1">
              <a:off x="2688" y="2880"/>
              <a:ext cx="288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6335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OpenGL</a:t>
            </a:r>
          </a:p>
        </p:txBody>
      </p:sp>
      <p:grpSp>
        <p:nvGrpSpPr>
          <p:cNvPr id="267274" name="Group 10"/>
          <p:cNvGrpSpPr>
            <a:grpSpLocks/>
          </p:cNvGrpSpPr>
          <p:nvPr/>
        </p:nvGrpSpPr>
        <p:grpSpPr bwMode="auto">
          <a:xfrm>
            <a:off x="3375025" y="3016250"/>
            <a:ext cx="2393950" cy="1708150"/>
            <a:chOff x="1526" y="2640"/>
            <a:chExt cx="1508" cy="1076"/>
          </a:xfrm>
        </p:grpSpPr>
        <p:sp>
          <p:nvSpPr>
            <p:cNvPr id="267270" name="Text Box 6"/>
            <p:cNvSpPr txBox="1">
              <a:spLocks noChangeArrowheads="1"/>
            </p:cNvSpPr>
            <p:nvPr/>
          </p:nvSpPr>
          <p:spPr bwMode="auto">
            <a:xfrm>
              <a:off x="1526" y="3479"/>
              <a:ext cx="1498" cy="2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GPU</a:t>
              </a:r>
            </a:p>
          </p:txBody>
        </p:sp>
        <p:sp>
          <p:nvSpPr>
            <p:cNvPr id="267271" name="Text Box 7"/>
            <p:cNvSpPr txBox="1">
              <a:spLocks noChangeArrowheads="1"/>
            </p:cNvSpPr>
            <p:nvPr/>
          </p:nvSpPr>
          <p:spPr bwMode="auto">
            <a:xfrm>
              <a:off x="1526" y="3216"/>
              <a:ext cx="1498" cy="2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Device Driver</a:t>
              </a:r>
            </a:p>
          </p:txBody>
        </p:sp>
        <p:sp>
          <p:nvSpPr>
            <p:cNvPr id="267272" name="Text Box 8"/>
            <p:cNvSpPr txBox="1">
              <a:spLocks noChangeArrowheads="1"/>
            </p:cNvSpPr>
            <p:nvPr/>
          </p:nvSpPr>
          <p:spPr bwMode="auto">
            <a:xfrm>
              <a:off x="1536" y="2928"/>
              <a:ext cx="1498" cy="237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OpenGL API</a:t>
              </a:r>
            </a:p>
          </p:txBody>
        </p:sp>
        <p:sp>
          <p:nvSpPr>
            <p:cNvPr id="267273" name="Text Box 9"/>
            <p:cNvSpPr txBox="1">
              <a:spLocks noChangeArrowheads="1"/>
            </p:cNvSpPr>
            <p:nvPr/>
          </p:nvSpPr>
          <p:spPr bwMode="auto">
            <a:xfrm>
              <a:off x="1536" y="2640"/>
              <a:ext cx="1498" cy="23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Application</a:t>
              </a:r>
            </a:p>
          </p:txBody>
        </p:sp>
      </p:grpSp>
      <p:sp>
        <p:nvSpPr>
          <p:cNvPr id="26727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Software stack:</a:t>
            </a:r>
          </a:p>
          <a:p>
            <a:endParaRPr lang="en-US"/>
          </a:p>
        </p:txBody>
      </p:sp>
      <p:pic>
        <p:nvPicPr>
          <p:cNvPr id="267276" name="Picture 12" descr="opengl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3400"/>
            <a:ext cx="2095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02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OpenGL</a:t>
            </a:r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 dirty="0"/>
              <a:t>Major objects:</a:t>
            </a:r>
          </a:p>
          <a:p>
            <a:endParaRPr lang="en-US" dirty="0"/>
          </a:p>
        </p:txBody>
      </p:sp>
      <p:sp>
        <p:nvSpPr>
          <p:cNvPr id="268299" name="Text Box 11"/>
          <p:cNvSpPr txBox="1">
            <a:spLocks noChangeArrowheads="1"/>
          </p:cNvSpPr>
          <p:nvPr/>
        </p:nvSpPr>
        <p:spPr bwMode="auto">
          <a:xfrm>
            <a:off x="1431925" y="2743200"/>
            <a:ext cx="2378075" cy="3762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Shader Programs</a:t>
            </a:r>
          </a:p>
        </p:txBody>
      </p:sp>
      <p:sp>
        <p:nvSpPr>
          <p:cNvPr id="268300" name="Text Box 12"/>
          <p:cNvSpPr txBox="1">
            <a:spLocks noChangeArrowheads="1"/>
          </p:cNvSpPr>
          <p:nvPr/>
        </p:nvSpPr>
        <p:spPr bwMode="auto">
          <a:xfrm>
            <a:off x="1812925" y="4648200"/>
            <a:ext cx="237807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Textures</a:t>
            </a:r>
          </a:p>
        </p:txBody>
      </p:sp>
      <p:sp>
        <p:nvSpPr>
          <p:cNvPr id="268301" name="Text Box 13"/>
          <p:cNvSpPr txBox="1">
            <a:spLocks noChangeArrowheads="1"/>
          </p:cNvSpPr>
          <p:nvPr/>
        </p:nvSpPr>
        <p:spPr bwMode="auto">
          <a:xfrm>
            <a:off x="1508125" y="3962400"/>
            <a:ext cx="2378075" cy="3762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Framebuffers</a:t>
            </a:r>
          </a:p>
        </p:txBody>
      </p:sp>
      <p:sp>
        <p:nvSpPr>
          <p:cNvPr id="268303" name="Text Box 15"/>
          <p:cNvSpPr txBox="1">
            <a:spLocks noChangeArrowheads="1"/>
          </p:cNvSpPr>
          <p:nvPr/>
        </p:nvSpPr>
        <p:spPr bwMode="auto">
          <a:xfrm>
            <a:off x="1812925" y="3352800"/>
            <a:ext cx="237807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Shader Objects</a:t>
            </a:r>
          </a:p>
        </p:txBody>
      </p:sp>
      <p:sp>
        <p:nvSpPr>
          <p:cNvPr id="268304" name="Text Box 16"/>
          <p:cNvSpPr txBox="1">
            <a:spLocks noChangeArrowheads="1"/>
          </p:cNvSpPr>
          <p:nvPr/>
        </p:nvSpPr>
        <p:spPr bwMode="auto">
          <a:xfrm>
            <a:off x="5241925" y="3429000"/>
            <a:ext cx="237807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 smtClean="0"/>
              <a:t>Array </a:t>
            </a:r>
            <a:r>
              <a:rPr lang="en-US" dirty="0"/>
              <a:t>Buffers</a:t>
            </a:r>
          </a:p>
        </p:txBody>
      </p:sp>
      <p:sp>
        <p:nvSpPr>
          <p:cNvPr id="268305" name="Text Box 17"/>
          <p:cNvSpPr txBox="1">
            <a:spLocks noChangeArrowheads="1"/>
          </p:cNvSpPr>
          <p:nvPr/>
        </p:nvSpPr>
        <p:spPr bwMode="auto">
          <a:xfrm>
            <a:off x="4768850" y="5100638"/>
            <a:ext cx="2378075" cy="3762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Fixed Function State</a:t>
            </a:r>
          </a:p>
        </p:txBody>
      </p:sp>
      <p:sp>
        <p:nvSpPr>
          <p:cNvPr id="268306" name="Text Box 18"/>
          <p:cNvSpPr txBox="1">
            <a:spLocks noChangeArrowheads="1"/>
          </p:cNvSpPr>
          <p:nvPr/>
        </p:nvSpPr>
        <p:spPr bwMode="auto">
          <a:xfrm>
            <a:off x="5241925" y="3886200"/>
            <a:ext cx="237807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 smtClean="0"/>
              <a:t>Element </a:t>
            </a:r>
            <a:r>
              <a:rPr lang="en-US" dirty="0"/>
              <a:t>Buffers</a:t>
            </a:r>
          </a:p>
        </p:txBody>
      </p:sp>
      <p:sp>
        <p:nvSpPr>
          <p:cNvPr id="268307" name="Text Box 19"/>
          <p:cNvSpPr txBox="1">
            <a:spLocks noChangeArrowheads="1"/>
          </p:cNvSpPr>
          <p:nvPr/>
        </p:nvSpPr>
        <p:spPr bwMode="auto">
          <a:xfrm>
            <a:off x="4768850" y="4572000"/>
            <a:ext cx="237807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Pixel Buffers</a:t>
            </a:r>
          </a:p>
        </p:txBody>
      </p:sp>
      <p:sp>
        <p:nvSpPr>
          <p:cNvPr id="268308" name="Text Box 20"/>
          <p:cNvSpPr txBox="1">
            <a:spLocks noChangeArrowheads="1"/>
          </p:cNvSpPr>
          <p:nvPr/>
        </p:nvSpPr>
        <p:spPr bwMode="auto">
          <a:xfrm>
            <a:off x="1812925" y="5105400"/>
            <a:ext cx="237807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 err="1" smtClean="0"/>
              <a:t>Renderbuffers</a:t>
            </a:r>
            <a:endParaRPr lang="en-US" dirty="0"/>
          </a:p>
        </p:txBody>
      </p:sp>
      <p:sp>
        <p:nvSpPr>
          <p:cNvPr id="268309" name="Rectangle 21"/>
          <p:cNvSpPr>
            <a:spLocks noChangeArrowheads="1"/>
          </p:cNvSpPr>
          <p:nvPr/>
        </p:nvSpPr>
        <p:spPr bwMode="auto">
          <a:xfrm>
            <a:off x="457200" y="5791200"/>
            <a:ext cx="8229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2600"/>
              <a:t>We are not covering everything.  Just surveying the most relevant parts for writing GLSL shaders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en-US" sz="2600"/>
          </a:p>
        </p:txBody>
      </p:sp>
      <p:pic>
        <p:nvPicPr>
          <p:cNvPr id="268310" name="Picture 22" descr="opengl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3400"/>
            <a:ext cx="2095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87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Shaders</a:t>
            </a:r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 i="1">
                <a:solidFill>
                  <a:srgbClr val="CC3300"/>
                </a:solidFill>
              </a:rPr>
              <a:t>Shader object</a:t>
            </a:r>
            <a:r>
              <a:rPr lang="en-US"/>
              <a:t>:  an individual vertex, fragment, etc. shader</a:t>
            </a:r>
          </a:p>
          <a:p>
            <a:pPr lvl="1"/>
            <a:r>
              <a:rPr lang="en-US"/>
              <a:t>Are provided shader source code as a string</a:t>
            </a:r>
          </a:p>
          <a:p>
            <a:pPr lvl="1"/>
            <a:r>
              <a:rPr lang="en-US"/>
              <a:t>Are compiled</a:t>
            </a:r>
          </a:p>
          <a:p>
            <a:r>
              <a:rPr lang="en-US">
                <a:solidFill>
                  <a:srgbClr val="CC3300"/>
                </a:solidFill>
              </a:rPr>
              <a:t>Shader program</a:t>
            </a:r>
            <a:r>
              <a:rPr lang="en-US"/>
              <a:t>:  Multiple shader objects linked together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4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Objects</a:t>
            </a:r>
          </a:p>
        </p:txBody>
      </p:sp>
      <p:sp>
        <p:nvSpPr>
          <p:cNvPr id="272390" name="Rectangle 6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const char</a:t>
            </a:r>
            <a:r>
              <a:rPr lang="en-US" sz="1400">
                <a:latin typeface="Courier New" pitchFamily="49" charset="0"/>
              </a:rPr>
              <a:t> *source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sourceLength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glShaderSource</a:t>
            </a:r>
            <a:r>
              <a:rPr lang="en-US" sz="1400">
                <a:latin typeface="Courier New" pitchFamily="49" charset="0"/>
              </a:rPr>
              <a:t>(v, 1, &amp;source, &amp;sourceLength);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glCompileShader</a:t>
            </a:r>
            <a:r>
              <a:rPr lang="en-US" sz="1400">
                <a:latin typeface="Courier New" pitchFamily="49" charset="0"/>
              </a:rPr>
              <a:t>(v);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compiled;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(v, GL_COMPILE_STATUS, &amp;compiled);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compiled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glDeleteShader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23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Compile a shader object: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4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3" name="Rectangle 5"/>
          <p:cNvSpPr>
            <a:spLocks noChangeArrowheads="1"/>
          </p:cNvSpPr>
          <p:nvPr/>
        </p:nvSpPr>
        <p:spPr bwMode="auto">
          <a:xfrm>
            <a:off x="914400" y="3352800"/>
            <a:ext cx="5867400" cy="304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Objects</a:t>
            </a:r>
          </a:p>
        </p:txBody>
      </p:sp>
      <p:sp>
        <p:nvSpPr>
          <p:cNvPr id="273411" name="Rectangle 3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const char</a:t>
            </a:r>
            <a:r>
              <a:rPr lang="en-US" sz="1400">
                <a:latin typeface="Courier New" pitchFamily="49" charset="0"/>
              </a:rPr>
              <a:t> *source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sourceLength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glShaderSource</a:t>
            </a:r>
            <a:r>
              <a:rPr lang="en-US" sz="1400">
                <a:latin typeface="Courier New" pitchFamily="49" charset="0"/>
              </a:rPr>
              <a:t>(v, 1, &amp;source, &amp;sourceLength);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glCompileShader</a:t>
            </a:r>
            <a:r>
              <a:rPr lang="en-US" sz="1400">
                <a:latin typeface="Courier New" pitchFamily="49" charset="0"/>
              </a:rPr>
              <a:t>(v);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compiled;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(v, GL_COMPILE_STATUS, &amp;compiled);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compiled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glDeleteShader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34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Compile a shader object:</a:t>
            </a:r>
          </a:p>
          <a:p>
            <a:endParaRPr lang="en-US"/>
          </a:p>
        </p:txBody>
      </p:sp>
      <p:grpSp>
        <p:nvGrpSpPr>
          <p:cNvPr id="273419" name="Group 11"/>
          <p:cNvGrpSpPr>
            <a:grpSpLocks/>
          </p:cNvGrpSpPr>
          <p:nvPr/>
        </p:nvGrpSpPr>
        <p:grpSpPr bwMode="auto">
          <a:xfrm>
            <a:off x="4800600" y="3505200"/>
            <a:ext cx="4191000" cy="1611313"/>
            <a:chOff x="3024" y="2208"/>
            <a:chExt cx="2640" cy="1015"/>
          </a:xfrm>
        </p:grpSpPr>
        <p:sp>
          <p:nvSpPr>
            <p:cNvPr id="273415" name="Text Box 7"/>
            <p:cNvSpPr txBox="1">
              <a:spLocks noChangeArrowheads="1"/>
            </p:cNvSpPr>
            <p:nvPr/>
          </p:nvSpPr>
          <p:spPr bwMode="auto">
            <a:xfrm>
              <a:off x="3024" y="2640"/>
              <a:ext cx="2640" cy="583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  <a:latin typeface="Courier New" pitchFamily="49" charset="0"/>
                </a:rPr>
                <a:t>v</a:t>
              </a:r>
              <a:r>
                <a:rPr lang="en-US">
                  <a:solidFill>
                    <a:srgbClr val="CC3300"/>
                  </a:solidFill>
                </a:rPr>
                <a:t> is an opaque object</a:t>
              </a:r>
            </a:p>
            <a:p>
              <a:pPr>
                <a:buFontTx/>
                <a:buChar char="•"/>
              </a:pPr>
              <a:r>
                <a:rPr lang="en-US">
                  <a:solidFill>
                    <a:srgbClr val="CC3300"/>
                  </a:solidFill>
                </a:rPr>
                <a:t> What is it under the hood?</a:t>
              </a:r>
            </a:p>
            <a:p>
              <a:pPr>
                <a:buFontTx/>
                <a:buChar char="•"/>
              </a:pPr>
              <a:r>
                <a:rPr lang="en-US">
                  <a:solidFill>
                    <a:srgbClr val="CC3300"/>
                  </a:solidFill>
                </a:rPr>
                <a:t> How would you design this in C++?</a:t>
              </a:r>
            </a:p>
          </p:txBody>
        </p:sp>
        <p:sp>
          <p:nvSpPr>
            <p:cNvPr id="273416" name="Line 8"/>
            <p:cNvSpPr>
              <a:spLocks noChangeShapeType="1"/>
            </p:cNvSpPr>
            <p:nvPr/>
          </p:nvSpPr>
          <p:spPr bwMode="auto">
            <a:xfrm flipH="1" flipV="1">
              <a:off x="3648" y="2208"/>
              <a:ext cx="624" cy="432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3423" name="Group 15"/>
          <p:cNvGrpSpPr>
            <a:grpSpLocks/>
          </p:cNvGrpSpPr>
          <p:nvPr/>
        </p:nvGrpSpPr>
        <p:grpSpPr bwMode="auto">
          <a:xfrm>
            <a:off x="3657600" y="2549525"/>
            <a:ext cx="5410200" cy="727075"/>
            <a:chOff x="2304" y="1606"/>
            <a:chExt cx="3408" cy="458"/>
          </a:xfrm>
        </p:grpSpPr>
        <p:sp>
          <p:nvSpPr>
            <p:cNvPr id="273421" name="Text Box 13"/>
            <p:cNvSpPr txBox="1">
              <a:spLocks noChangeArrowheads="1"/>
            </p:cNvSpPr>
            <p:nvPr/>
          </p:nvSpPr>
          <p:spPr bwMode="auto">
            <a:xfrm>
              <a:off x="3072" y="1606"/>
              <a:ext cx="2640" cy="41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OpenGL functions start with </a:t>
              </a:r>
              <a:r>
                <a:rPr lang="en-US">
                  <a:solidFill>
                    <a:srgbClr val="CC3300"/>
                  </a:solidFill>
                  <a:latin typeface="Courier New" pitchFamily="49" charset="0"/>
                </a:rPr>
                <a:t>gl</a:t>
              </a:r>
              <a:r>
                <a:rPr lang="en-US">
                  <a:solidFill>
                    <a:srgbClr val="CC3300"/>
                  </a:solidFill>
                </a:rPr>
                <a:t>.  Why?  How would you design this in C++?</a:t>
              </a:r>
            </a:p>
          </p:txBody>
        </p:sp>
        <p:sp>
          <p:nvSpPr>
            <p:cNvPr id="273422" name="Line 14"/>
            <p:cNvSpPr>
              <a:spLocks noChangeShapeType="1"/>
            </p:cNvSpPr>
            <p:nvPr/>
          </p:nvSpPr>
          <p:spPr bwMode="auto">
            <a:xfrm flipH="1">
              <a:off x="2304" y="1824"/>
              <a:ext cx="768" cy="24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6306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ChangeArrowheads="1"/>
          </p:cNvSpPr>
          <p:nvPr/>
        </p:nvSpPr>
        <p:spPr bwMode="auto">
          <a:xfrm>
            <a:off x="914400" y="3886200"/>
            <a:ext cx="5867400" cy="304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Objects</a:t>
            </a:r>
          </a:p>
        </p:txBody>
      </p:sp>
      <p:sp>
        <p:nvSpPr>
          <p:cNvPr id="274436" name="Rectangle 4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const char</a:t>
            </a:r>
            <a:r>
              <a:rPr lang="en-US" sz="1400">
                <a:latin typeface="Courier New" pitchFamily="49" charset="0"/>
              </a:rPr>
              <a:t> *source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sourceLength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glShaderSource</a:t>
            </a:r>
            <a:r>
              <a:rPr lang="en-US" sz="1400">
                <a:latin typeface="Courier New" pitchFamily="49" charset="0"/>
              </a:rPr>
              <a:t>(v, 1, &amp;source, &amp;sourceLength);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glCompileShader</a:t>
            </a:r>
            <a:r>
              <a:rPr lang="en-US" sz="1400">
                <a:latin typeface="Courier New" pitchFamily="49" charset="0"/>
              </a:rPr>
              <a:t>(v);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compiled;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(v, GL_COMPILE_STATUS, &amp;compiled);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compiled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glDeleteShader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44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Compile a shader object:</a:t>
            </a:r>
          </a:p>
          <a:p>
            <a:endParaRPr lang="en-US"/>
          </a:p>
        </p:txBody>
      </p:sp>
      <p:grpSp>
        <p:nvGrpSpPr>
          <p:cNvPr id="274438" name="Group 6"/>
          <p:cNvGrpSpPr>
            <a:grpSpLocks/>
          </p:cNvGrpSpPr>
          <p:nvPr/>
        </p:nvGrpSpPr>
        <p:grpSpPr bwMode="auto">
          <a:xfrm>
            <a:off x="5486400" y="2136775"/>
            <a:ext cx="3505200" cy="1673225"/>
            <a:chOff x="2640" y="2210"/>
            <a:chExt cx="2208" cy="1054"/>
          </a:xfrm>
        </p:grpSpPr>
        <p:sp>
          <p:nvSpPr>
            <p:cNvPr id="274439" name="Text Box 7"/>
            <p:cNvSpPr txBox="1">
              <a:spLocks noChangeArrowheads="1"/>
            </p:cNvSpPr>
            <p:nvPr/>
          </p:nvSpPr>
          <p:spPr bwMode="auto">
            <a:xfrm>
              <a:off x="3312" y="2210"/>
              <a:ext cx="1536" cy="41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Provide the shader’s</a:t>
              </a:r>
            </a:p>
            <a:p>
              <a:r>
                <a:rPr lang="en-US">
                  <a:solidFill>
                    <a:srgbClr val="CC3300"/>
                  </a:solidFill>
                </a:rPr>
                <a:t>source code</a:t>
              </a:r>
            </a:p>
          </p:txBody>
        </p:sp>
        <p:sp>
          <p:nvSpPr>
            <p:cNvPr id="274440" name="Line 8"/>
            <p:cNvSpPr>
              <a:spLocks noChangeShapeType="1"/>
            </p:cNvSpPr>
            <p:nvPr/>
          </p:nvSpPr>
          <p:spPr bwMode="auto">
            <a:xfrm flipH="1">
              <a:off x="2640" y="2640"/>
              <a:ext cx="672" cy="624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4442" name="Text Box 10"/>
          <p:cNvSpPr txBox="1">
            <a:spLocks noChangeArrowheads="1"/>
          </p:cNvSpPr>
          <p:nvPr/>
        </p:nvSpPr>
        <p:spPr bwMode="auto">
          <a:xfrm>
            <a:off x="6553200" y="4419600"/>
            <a:ext cx="2438400" cy="6508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Where should the</a:t>
            </a:r>
          </a:p>
          <a:p>
            <a:r>
              <a:rPr lang="en-US">
                <a:solidFill>
                  <a:srgbClr val="CC3300"/>
                </a:solidFill>
              </a:rPr>
              <a:t>source come from?</a:t>
            </a:r>
          </a:p>
        </p:txBody>
      </p:sp>
      <p:grpSp>
        <p:nvGrpSpPr>
          <p:cNvPr id="274446" name="Group 14"/>
          <p:cNvGrpSpPr>
            <a:grpSpLocks/>
          </p:cNvGrpSpPr>
          <p:nvPr/>
        </p:nvGrpSpPr>
        <p:grpSpPr bwMode="auto">
          <a:xfrm>
            <a:off x="3124200" y="4114800"/>
            <a:ext cx="5867400" cy="1752600"/>
            <a:chOff x="1968" y="2592"/>
            <a:chExt cx="3696" cy="1104"/>
          </a:xfrm>
        </p:grpSpPr>
        <p:sp>
          <p:nvSpPr>
            <p:cNvPr id="274444" name="Text Box 12"/>
            <p:cNvSpPr txBox="1">
              <a:spLocks noChangeArrowheads="1"/>
            </p:cNvSpPr>
            <p:nvPr/>
          </p:nvSpPr>
          <p:spPr bwMode="auto">
            <a:xfrm>
              <a:off x="4128" y="3286"/>
              <a:ext cx="1536" cy="41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Why can we pass more than one string?</a:t>
              </a:r>
            </a:p>
          </p:txBody>
        </p:sp>
        <p:sp>
          <p:nvSpPr>
            <p:cNvPr id="274445" name="Line 13"/>
            <p:cNvSpPr>
              <a:spLocks noChangeShapeType="1"/>
            </p:cNvSpPr>
            <p:nvPr/>
          </p:nvSpPr>
          <p:spPr bwMode="auto">
            <a:xfrm flipH="1" flipV="1">
              <a:off x="1968" y="2592"/>
              <a:ext cx="2160" cy="76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903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ChangeArrowheads="1"/>
          </p:cNvSpPr>
          <p:nvPr/>
        </p:nvSpPr>
        <p:spPr bwMode="auto">
          <a:xfrm>
            <a:off x="914400" y="4343400"/>
            <a:ext cx="5867400" cy="381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Objects</a:t>
            </a:r>
          </a:p>
        </p:txBody>
      </p:sp>
      <p:sp>
        <p:nvSpPr>
          <p:cNvPr id="275460" name="Rectangle 4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const char</a:t>
            </a:r>
            <a:r>
              <a:rPr lang="en-US" sz="1400">
                <a:latin typeface="Courier New" pitchFamily="49" charset="0"/>
              </a:rPr>
              <a:t> *source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sourceLength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glShaderSource</a:t>
            </a:r>
            <a:r>
              <a:rPr lang="en-US" sz="1400">
                <a:latin typeface="Courier New" pitchFamily="49" charset="0"/>
              </a:rPr>
              <a:t>(v, 1, &amp;source, &amp;sourceLength);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glCompileShader</a:t>
            </a:r>
            <a:r>
              <a:rPr lang="en-US" sz="1400">
                <a:latin typeface="Courier New" pitchFamily="49" charset="0"/>
              </a:rPr>
              <a:t>(v);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compiled;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(v, GL_COMPILE_STATUS, &amp;compiled);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compiled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glDeleteShader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54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Compile a shader object:</a:t>
            </a:r>
          </a:p>
          <a:p>
            <a:endParaRPr lang="en-US"/>
          </a:p>
        </p:txBody>
      </p:sp>
      <p:sp>
        <p:nvSpPr>
          <p:cNvPr id="275463" name="Text Box 7"/>
          <p:cNvSpPr txBox="1">
            <a:spLocks noChangeArrowheads="1"/>
          </p:cNvSpPr>
          <p:nvPr/>
        </p:nvSpPr>
        <p:spPr bwMode="auto">
          <a:xfrm>
            <a:off x="6553200" y="2590800"/>
            <a:ext cx="2438400" cy="9255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Compile, but what does the driver really do?</a:t>
            </a:r>
          </a:p>
        </p:txBody>
      </p:sp>
      <p:sp>
        <p:nvSpPr>
          <p:cNvPr id="275464" name="Line 8"/>
          <p:cNvSpPr>
            <a:spLocks noChangeShapeType="1"/>
          </p:cNvSpPr>
          <p:nvPr/>
        </p:nvSpPr>
        <p:spPr bwMode="auto">
          <a:xfrm flipH="1">
            <a:off x="5715000" y="3429000"/>
            <a:ext cx="8382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1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ChangeArrowheads="1"/>
          </p:cNvSpPr>
          <p:nvPr/>
        </p:nvSpPr>
        <p:spPr bwMode="auto">
          <a:xfrm>
            <a:off x="914400" y="4876800"/>
            <a:ext cx="58674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Objects</a:t>
            </a:r>
          </a:p>
        </p:txBody>
      </p:sp>
      <p:sp>
        <p:nvSpPr>
          <p:cNvPr id="276484" name="Rectangle 4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const char</a:t>
            </a:r>
            <a:r>
              <a:rPr lang="en-US" sz="1400">
                <a:latin typeface="Courier New" pitchFamily="49" charset="0"/>
              </a:rPr>
              <a:t> *source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sourceLength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glShaderSource</a:t>
            </a:r>
            <a:r>
              <a:rPr lang="en-US" sz="1400">
                <a:latin typeface="Courier New" pitchFamily="49" charset="0"/>
              </a:rPr>
              <a:t>(v, 1, &amp;source, &amp;sourceLength);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glCompileShader</a:t>
            </a:r>
            <a:r>
              <a:rPr lang="en-US" sz="1400">
                <a:latin typeface="Courier New" pitchFamily="49" charset="0"/>
              </a:rPr>
              <a:t>(v);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compiled;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(v, GL_COMPILE_STATUS, &amp;compiled);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compiled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glDeleteShader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6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Compile a shader object:</a:t>
            </a:r>
          </a:p>
          <a:p>
            <a:endParaRPr lang="en-US"/>
          </a:p>
        </p:txBody>
      </p:sp>
      <p:sp>
        <p:nvSpPr>
          <p:cNvPr id="276486" name="Text Box 6"/>
          <p:cNvSpPr txBox="1">
            <a:spLocks noChangeArrowheads="1"/>
          </p:cNvSpPr>
          <p:nvPr/>
        </p:nvSpPr>
        <p:spPr bwMode="auto">
          <a:xfrm>
            <a:off x="6553200" y="3311525"/>
            <a:ext cx="2438400" cy="120015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Good developers check for error. Again, how would you design this in C++?</a:t>
            </a:r>
          </a:p>
        </p:txBody>
      </p:sp>
      <p:sp>
        <p:nvSpPr>
          <p:cNvPr id="276487" name="Line 7"/>
          <p:cNvSpPr>
            <a:spLocks noChangeShapeType="1"/>
          </p:cNvSpPr>
          <p:nvPr/>
        </p:nvSpPr>
        <p:spPr bwMode="auto">
          <a:xfrm flipH="1">
            <a:off x="5867400" y="4038600"/>
            <a:ext cx="685800" cy="7620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6491" name="Group 11"/>
          <p:cNvGrpSpPr>
            <a:grpSpLocks/>
          </p:cNvGrpSpPr>
          <p:nvPr/>
        </p:nvGrpSpPr>
        <p:grpSpPr bwMode="auto">
          <a:xfrm>
            <a:off x="5334000" y="5562600"/>
            <a:ext cx="3657600" cy="1143000"/>
            <a:chOff x="3360" y="3504"/>
            <a:chExt cx="2304" cy="720"/>
          </a:xfrm>
        </p:grpSpPr>
        <p:sp>
          <p:nvSpPr>
            <p:cNvPr id="276489" name="Text Box 9"/>
            <p:cNvSpPr txBox="1">
              <a:spLocks noChangeArrowheads="1"/>
            </p:cNvSpPr>
            <p:nvPr/>
          </p:nvSpPr>
          <p:spPr bwMode="auto">
            <a:xfrm>
              <a:off x="3408" y="3814"/>
              <a:ext cx="2256" cy="41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Calling </a:t>
              </a:r>
              <a:r>
                <a:rPr lang="en-US">
                  <a:solidFill>
                    <a:srgbClr val="CC3300"/>
                  </a:solidFill>
                  <a:latin typeface="Courier New" pitchFamily="49" charset="0"/>
                </a:rPr>
                <a:t>glGet*</a:t>
              </a:r>
              <a:r>
                <a:rPr lang="en-US">
                  <a:solidFill>
                    <a:srgbClr val="CC3300"/>
                  </a:solidFill>
                </a:rPr>
                <a:t> has performance implications.  Why?</a:t>
              </a:r>
            </a:p>
          </p:txBody>
        </p:sp>
        <p:sp>
          <p:nvSpPr>
            <p:cNvPr id="276490" name="Line 10"/>
            <p:cNvSpPr>
              <a:spLocks noChangeShapeType="1"/>
            </p:cNvSpPr>
            <p:nvPr/>
          </p:nvSpPr>
          <p:spPr bwMode="auto">
            <a:xfrm flipH="1" flipV="1">
              <a:off x="3360" y="3504"/>
              <a:ext cx="336" cy="28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474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ChangeArrowheads="1"/>
          </p:cNvSpPr>
          <p:nvPr/>
        </p:nvSpPr>
        <p:spPr bwMode="auto">
          <a:xfrm>
            <a:off x="914400" y="6172200"/>
            <a:ext cx="5867400" cy="381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Objects</a:t>
            </a:r>
          </a:p>
        </p:txBody>
      </p:sp>
      <p:sp>
        <p:nvSpPr>
          <p:cNvPr id="277509" name="Rectangle 5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const char</a:t>
            </a:r>
            <a:r>
              <a:rPr lang="en-US" sz="1400">
                <a:latin typeface="Courier New" pitchFamily="49" charset="0"/>
              </a:rPr>
              <a:t> *source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sourceLength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glShaderSource</a:t>
            </a:r>
            <a:r>
              <a:rPr lang="en-US" sz="1400">
                <a:latin typeface="Courier New" pitchFamily="49" charset="0"/>
              </a:rPr>
              <a:t>(v, 1, &amp;source, &amp;sourceLength);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glCompileShader</a:t>
            </a:r>
            <a:r>
              <a:rPr lang="en-US" sz="1400">
                <a:latin typeface="Courier New" pitchFamily="49" charset="0"/>
              </a:rPr>
              <a:t>(v);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compiled;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(v, GL_COMPILE_STATUS, &amp;compiled);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compiled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glDeleteShader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Compile a shader object:</a:t>
            </a:r>
          </a:p>
          <a:p>
            <a:endParaRPr lang="en-US"/>
          </a:p>
        </p:txBody>
      </p:sp>
      <p:sp>
        <p:nvSpPr>
          <p:cNvPr id="277511" name="Text Box 7"/>
          <p:cNvSpPr txBox="1">
            <a:spLocks noChangeArrowheads="1"/>
          </p:cNvSpPr>
          <p:nvPr/>
        </p:nvSpPr>
        <p:spPr bwMode="auto">
          <a:xfrm>
            <a:off x="6553200" y="4648200"/>
            <a:ext cx="2438400" cy="6508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Good developers also cleanup resources</a:t>
            </a:r>
          </a:p>
        </p:txBody>
      </p:sp>
      <p:sp>
        <p:nvSpPr>
          <p:cNvPr id="277512" name="Line 8"/>
          <p:cNvSpPr>
            <a:spLocks noChangeShapeType="1"/>
          </p:cNvSpPr>
          <p:nvPr/>
        </p:nvSpPr>
        <p:spPr bwMode="auto">
          <a:xfrm flipH="1">
            <a:off x="5867400" y="5299075"/>
            <a:ext cx="8382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6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Programs</a:t>
            </a:r>
          </a:p>
        </p:txBody>
      </p:sp>
      <p:sp>
        <p:nvSpPr>
          <p:cNvPr id="279555" name="Rectangle 3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f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(GL_FRAGMENT_SHADER);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f);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CC0066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linked;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(p, GL_LINK_STATUS, &amp;linked);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linked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glDeleteProgram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95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Link a shader program: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4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914400" y="3886200"/>
            <a:ext cx="5867400" cy="609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Programs</a:t>
            </a:r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f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(GL_FRAGMENT_SHADER);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f);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CC0066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linked;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(p, GL_LINK_STATUS, &amp;linked);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linked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glDeleteProgram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805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Link a shader program:</a:t>
            </a:r>
          </a:p>
          <a:p>
            <a:endParaRPr lang="en-US"/>
          </a:p>
        </p:txBody>
      </p:sp>
      <p:sp>
        <p:nvSpPr>
          <p:cNvPr id="280582" name="Text Box 6"/>
          <p:cNvSpPr txBox="1">
            <a:spLocks noChangeArrowheads="1"/>
          </p:cNvSpPr>
          <p:nvPr/>
        </p:nvSpPr>
        <p:spPr bwMode="auto">
          <a:xfrm>
            <a:off x="6477000" y="2438400"/>
            <a:ext cx="2438400" cy="9255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CC3300"/>
                </a:solidFill>
              </a:rPr>
              <a:t>A program needs </a:t>
            </a:r>
            <a:r>
              <a:rPr lang="en-US" dirty="0" smtClean="0">
                <a:solidFill>
                  <a:srgbClr val="CC3300"/>
                </a:solidFill>
              </a:rPr>
              <a:t>a </a:t>
            </a:r>
            <a:r>
              <a:rPr lang="en-US" dirty="0">
                <a:solidFill>
                  <a:srgbClr val="CC3300"/>
                </a:solidFill>
              </a:rPr>
              <a:t>vertex and fragment shader</a:t>
            </a:r>
          </a:p>
        </p:txBody>
      </p:sp>
      <p:sp>
        <p:nvSpPr>
          <p:cNvPr id="280583" name="Line 7"/>
          <p:cNvSpPr>
            <a:spLocks noChangeShapeType="1"/>
          </p:cNvSpPr>
          <p:nvPr/>
        </p:nvSpPr>
        <p:spPr bwMode="auto">
          <a:xfrm flipH="1">
            <a:off x="5638800" y="3089275"/>
            <a:ext cx="8382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9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914400" y="4572000"/>
            <a:ext cx="5867400" cy="381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Programs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f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(GL_FRAGMENT_SHADER);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f);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CC0066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linked;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(p, GL_LINK_STATUS, &amp;linked);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linked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glDeleteProgram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Link a shader program: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8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ChangeArrowheads="1"/>
          </p:cNvSpPr>
          <p:nvPr/>
        </p:nvSpPr>
        <p:spPr bwMode="auto">
          <a:xfrm>
            <a:off x="914400" y="5181600"/>
            <a:ext cx="5867400" cy="1524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Programs</a:t>
            </a:r>
          </a:p>
        </p:txBody>
      </p:sp>
      <p:sp>
        <p:nvSpPr>
          <p:cNvPr id="282628" name="Rectangle 4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f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(GL_FRAGMENT_SHADER);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f);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CC0066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linked;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(p, GL_LINK_STATUS, &amp;linked);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linked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glDeleteProgram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826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Link a shader program:</a:t>
            </a:r>
          </a:p>
          <a:p>
            <a:endParaRPr lang="en-US"/>
          </a:p>
        </p:txBody>
      </p:sp>
      <p:sp>
        <p:nvSpPr>
          <p:cNvPr id="282630" name="Text Box 6"/>
          <p:cNvSpPr txBox="1">
            <a:spLocks noChangeArrowheads="1"/>
          </p:cNvSpPr>
          <p:nvPr/>
        </p:nvSpPr>
        <p:spPr bwMode="auto">
          <a:xfrm>
            <a:off x="6477000" y="3616325"/>
            <a:ext cx="2438400" cy="6508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Be a good developer again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5638800" y="4267200"/>
            <a:ext cx="8382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6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Rectangle 5"/>
          <p:cNvSpPr>
            <a:spLocks noChangeArrowheads="1"/>
          </p:cNvSpPr>
          <p:nvPr/>
        </p:nvSpPr>
        <p:spPr bwMode="auto">
          <a:xfrm>
            <a:off x="914400" y="3352800"/>
            <a:ext cx="5867400" cy="304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Shader Programs</a:t>
            </a:r>
          </a:p>
        </p:txBody>
      </p:sp>
      <p:sp>
        <p:nvSpPr>
          <p:cNvPr id="283652" name="Rectangle 4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CC0066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glUseProgram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glDraw*</a:t>
            </a:r>
            <a:r>
              <a:rPr lang="en-US" sz="1400">
                <a:latin typeface="Courier New" pitchFamily="49" charset="0"/>
              </a:rPr>
              <a:t>();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* because there are lots of draw functions</a:t>
            </a:r>
            <a:endParaRPr lang="en-US" sz="1400">
              <a:latin typeface="Courier New" pitchFamily="49" charset="0"/>
            </a:endParaRPr>
          </a:p>
        </p:txBody>
      </p:sp>
      <p:sp>
        <p:nvSpPr>
          <p:cNvPr id="283654" name="Text Box 6"/>
          <p:cNvSpPr txBox="1">
            <a:spLocks noChangeArrowheads="1"/>
          </p:cNvSpPr>
          <p:nvPr/>
        </p:nvSpPr>
        <p:spPr bwMode="auto">
          <a:xfrm>
            <a:off x="1600200" y="4191000"/>
            <a:ext cx="6400800" cy="14747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CC3300"/>
                </a:solidFill>
              </a:rPr>
              <a:t>Part of the current state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CC3300"/>
                </a:solidFill>
              </a:rPr>
              <a:t> How do you draw different objects with different shaders?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CC3300"/>
                </a:solidFill>
              </a:rPr>
              <a:t> What is the cost of using multiple shaders?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CC3300"/>
                </a:solidFill>
              </a:rPr>
              <a:t> How do </a:t>
            </a:r>
            <a:r>
              <a:rPr lang="en-US" dirty="0" smtClean="0">
                <a:solidFill>
                  <a:srgbClr val="CC3300"/>
                </a:solidFill>
              </a:rPr>
              <a:t>we </a:t>
            </a:r>
            <a:r>
              <a:rPr lang="en-US" dirty="0">
                <a:solidFill>
                  <a:srgbClr val="CC3300"/>
                </a:solidFill>
              </a:rPr>
              <a:t>reduce the cost?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CC3300"/>
                </a:solidFill>
              </a:rPr>
              <a:t> Hint:  write more CPU code – really.</a:t>
            </a:r>
          </a:p>
        </p:txBody>
      </p:sp>
      <p:sp>
        <p:nvSpPr>
          <p:cNvPr id="283655" name="Line 7"/>
          <p:cNvSpPr>
            <a:spLocks noChangeShapeType="1"/>
          </p:cNvSpPr>
          <p:nvPr/>
        </p:nvSpPr>
        <p:spPr bwMode="auto">
          <a:xfrm flipH="1" flipV="1">
            <a:off x="4495800" y="3505200"/>
            <a:ext cx="228600" cy="6858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7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Uniforms</a:t>
            </a:r>
          </a:p>
        </p:txBody>
      </p:sp>
      <p:sp>
        <p:nvSpPr>
          <p:cNvPr id="284675" name="Rectangle 3"/>
          <p:cNvSpPr>
            <a:spLocks noChangeArrowheads="1"/>
          </p:cNvSpPr>
          <p:nvPr/>
        </p:nvSpPr>
        <p:spPr bwMode="auto">
          <a:xfrm>
            <a:off x="914400" y="2590800"/>
            <a:ext cx="6629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m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“u_modelViewMatrix”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l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“u_lightMap”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glUseProgram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mat4</a:t>
            </a:r>
            <a:r>
              <a:rPr lang="en-US" sz="1400">
                <a:latin typeface="Courier New" pitchFamily="49" charset="0"/>
              </a:rPr>
              <a:t> matrix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glUniformMatrix4fv</a:t>
            </a:r>
            <a:r>
              <a:rPr lang="en-US" sz="1400">
                <a:latin typeface="Courier New" pitchFamily="49" charset="0"/>
              </a:rPr>
              <a:t>(m, 1, GL_FALSE, &amp;matrix[0][0]);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glUniform1i</a:t>
            </a:r>
            <a:r>
              <a:rPr lang="en-US" sz="1400">
                <a:latin typeface="Courier New" pitchFamily="49" charset="0"/>
              </a:rPr>
              <a:t>(l, 0);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28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00" name="Rectangle 4"/>
          <p:cNvSpPr>
            <a:spLocks noChangeArrowheads="1"/>
          </p:cNvSpPr>
          <p:nvPr/>
        </p:nvSpPr>
        <p:spPr bwMode="auto">
          <a:xfrm>
            <a:off x="914400" y="3546475"/>
            <a:ext cx="6096000" cy="6445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Uniforms</a:t>
            </a:r>
          </a:p>
        </p:txBody>
      </p:sp>
      <p:sp>
        <p:nvSpPr>
          <p:cNvPr id="285699" name="Rectangle 3"/>
          <p:cNvSpPr>
            <a:spLocks noChangeArrowheads="1"/>
          </p:cNvSpPr>
          <p:nvPr/>
        </p:nvSpPr>
        <p:spPr bwMode="auto">
          <a:xfrm>
            <a:off x="914400" y="2590800"/>
            <a:ext cx="6629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m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“u_modelViewMatrix”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l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“u_lightMap”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glUseProgram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mat4</a:t>
            </a:r>
            <a:r>
              <a:rPr lang="en-US" sz="1400">
                <a:latin typeface="Courier New" pitchFamily="49" charset="0"/>
              </a:rPr>
              <a:t> matrix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glUniformMatrix4fv</a:t>
            </a:r>
            <a:r>
              <a:rPr lang="en-US" sz="1400">
                <a:latin typeface="Courier New" pitchFamily="49" charset="0"/>
              </a:rPr>
              <a:t>(m, 1, GL_FALSE, &amp;matrix[0][0]);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glUniform1i</a:t>
            </a:r>
            <a:r>
              <a:rPr lang="en-US" sz="1400">
                <a:latin typeface="Courier New" pitchFamily="49" charset="0"/>
              </a:rPr>
              <a:t>(l, 0);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</p:txBody>
      </p:sp>
      <p:sp>
        <p:nvSpPr>
          <p:cNvPr id="285701" name="Text Box 5"/>
          <p:cNvSpPr txBox="1">
            <a:spLocks noChangeArrowheads="1"/>
          </p:cNvSpPr>
          <p:nvPr/>
        </p:nvSpPr>
        <p:spPr bwMode="auto">
          <a:xfrm>
            <a:off x="6477000" y="1981200"/>
            <a:ext cx="2438400" cy="9255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Each </a:t>
            </a:r>
            <a:r>
              <a:rPr lang="en-US" i="1">
                <a:solidFill>
                  <a:srgbClr val="CC3300"/>
                </a:solidFill>
              </a:rPr>
              <a:t>active</a:t>
            </a:r>
            <a:r>
              <a:rPr lang="en-US">
                <a:solidFill>
                  <a:srgbClr val="CC3300"/>
                </a:solidFill>
              </a:rPr>
              <a:t> uniform has an integer index location.</a:t>
            </a:r>
          </a:p>
        </p:txBody>
      </p:sp>
      <p:sp>
        <p:nvSpPr>
          <p:cNvPr id="285702" name="Line 6"/>
          <p:cNvSpPr>
            <a:spLocks noChangeShapeType="1"/>
          </p:cNvSpPr>
          <p:nvPr/>
        </p:nvSpPr>
        <p:spPr bwMode="auto">
          <a:xfrm flipH="1">
            <a:off x="5638800" y="2632075"/>
            <a:ext cx="8382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3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ChangeArrowheads="1"/>
          </p:cNvSpPr>
          <p:nvPr/>
        </p:nvSpPr>
        <p:spPr bwMode="auto">
          <a:xfrm>
            <a:off x="914400" y="4613275"/>
            <a:ext cx="6096000" cy="339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Uniforms</a:t>
            </a:r>
          </a:p>
        </p:txBody>
      </p:sp>
      <p:sp>
        <p:nvSpPr>
          <p:cNvPr id="286724" name="Rectangle 4"/>
          <p:cNvSpPr>
            <a:spLocks noChangeArrowheads="1"/>
          </p:cNvSpPr>
          <p:nvPr/>
        </p:nvSpPr>
        <p:spPr bwMode="auto">
          <a:xfrm>
            <a:off x="914400" y="2590800"/>
            <a:ext cx="6629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m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“u_modelViewMatrix”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l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“u_lightMap”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glUseProgram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mat4</a:t>
            </a:r>
            <a:r>
              <a:rPr lang="en-US" sz="1400">
                <a:latin typeface="Courier New" pitchFamily="49" charset="0"/>
              </a:rPr>
              <a:t> matrix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glUniformMatrix4fv</a:t>
            </a:r>
            <a:r>
              <a:rPr lang="en-US" sz="1400">
                <a:latin typeface="Courier New" pitchFamily="49" charset="0"/>
              </a:rPr>
              <a:t>(m, 1, GL_FALSE, &amp;matrix[0][0]);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glUniform1i</a:t>
            </a:r>
            <a:r>
              <a:rPr lang="en-US" sz="1400">
                <a:latin typeface="Courier New" pitchFamily="49" charset="0"/>
              </a:rPr>
              <a:t>(l, 0);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</p:txBody>
      </p:sp>
      <p:sp>
        <p:nvSpPr>
          <p:cNvPr id="286725" name="Text Box 5"/>
          <p:cNvSpPr txBox="1">
            <a:spLocks noChangeArrowheads="1"/>
          </p:cNvSpPr>
          <p:nvPr/>
        </p:nvSpPr>
        <p:spPr bwMode="auto">
          <a:xfrm>
            <a:off x="152400" y="5597525"/>
            <a:ext cx="2438400" cy="6508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  <a:latin typeface="Courier New" pitchFamily="49" charset="0"/>
              </a:rPr>
              <a:t>mat4</a:t>
            </a:r>
            <a:r>
              <a:rPr lang="en-US">
                <a:solidFill>
                  <a:srgbClr val="CC3300"/>
                </a:solidFill>
              </a:rPr>
              <a:t> is part of the C++ GLM library</a:t>
            </a:r>
          </a:p>
        </p:txBody>
      </p:sp>
      <p:sp>
        <p:nvSpPr>
          <p:cNvPr id="286726" name="Line 6"/>
          <p:cNvSpPr>
            <a:spLocks noChangeShapeType="1"/>
          </p:cNvSpPr>
          <p:nvPr/>
        </p:nvSpPr>
        <p:spPr bwMode="auto">
          <a:xfrm flipV="1">
            <a:off x="533400" y="4800600"/>
            <a:ext cx="3810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27" name="Text Box 7"/>
          <p:cNvSpPr txBox="1"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sz="1400"/>
              <a:t>GLM:  http://www.g-truc.net/project-0016.html#menu </a:t>
            </a:r>
          </a:p>
        </p:txBody>
      </p:sp>
    </p:spTree>
    <p:extLst>
      <p:ext uri="{BB962C8B-B14F-4D97-AF65-F5344CB8AC3E}">
        <p14:creationId xmlns:p14="http://schemas.microsoft.com/office/powerpoint/2010/main" val="9192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ChangeArrowheads="1"/>
          </p:cNvSpPr>
          <p:nvPr/>
        </p:nvSpPr>
        <p:spPr bwMode="auto">
          <a:xfrm>
            <a:off x="914400" y="4918075"/>
            <a:ext cx="6096000" cy="5683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Uniforms</a:t>
            </a:r>
          </a:p>
        </p:txBody>
      </p:sp>
      <p:sp>
        <p:nvSpPr>
          <p:cNvPr id="287748" name="Rectangle 4"/>
          <p:cNvSpPr>
            <a:spLocks noChangeArrowheads="1"/>
          </p:cNvSpPr>
          <p:nvPr/>
        </p:nvSpPr>
        <p:spPr bwMode="auto">
          <a:xfrm>
            <a:off x="914400" y="2590800"/>
            <a:ext cx="6629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m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“u_modelViewMatrix”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l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“u_lightMap”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glUseProgram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mat4</a:t>
            </a:r>
            <a:r>
              <a:rPr lang="en-US" sz="1400">
                <a:latin typeface="Courier New" pitchFamily="49" charset="0"/>
              </a:rPr>
              <a:t> matrix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glUniformMatrix4fv</a:t>
            </a:r>
            <a:r>
              <a:rPr lang="en-US" sz="1400">
                <a:latin typeface="Courier New" pitchFamily="49" charset="0"/>
              </a:rPr>
              <a:t>(m, 1, GL_FALSE, &amp;matrix[0][0]);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glUniform1i</a:t>
            </a:r>
            <a:r>
              <a:rPr lang="en-US" sz="1400">
                <a:latin typeface="Courier New" pitchFamily="49" charset="0"/>
              </a:rPr>
              <a:t>(l, 0);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</p:txBody>
      </p:sp>
      <p:sp>
        <p:nvSpPr>
          <p:cNvPr id="287749" name="Text Box 5"/>
          <p:cNvSpPr txBox="1">
            <a:spLocks noChangeArrowheads="1"/>
          </p:cNvSpPr>
          <p:nvPr/>
        </p:nvSpPr>
        <p:spPr bwMode="auto">
          <a:xfrm>
            <a:off x="152400" y="5581650"/>
            <a:ext cx="2743200" cy="120015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Uniforms can be changed as often as needed, but are constant during a draw call</a:t>
            </a:r>
          </a:p>
        </p:txBody>
      </p:sp>
      <p:grpSp>
        <p:nvGrpSpPr>
          <p:cNvPr id="287754" name="Group 10"/>
          <p:cNvGrpSpPr>
            <a:grpSpLocks/>
          </p:cNvGrpSpPr>
          <p:nvPr/>
        </p:nvGrpSpPr>
        <p:grpSpPr bwMode="auto">
          <a:xfrm>
            <a:off x="3048000" y="5186363"/>
            <a:ext cx="2895600" cy="909637"/>
            <a:chOff x="1920" y="3120"/>
            <a:chExt cx="1824" cy="573"/>
          </a:xfrm>
        </p:grpSpPr>
        <p:sp>
          <p:nvSpPr>
            <p:cNvPr id="287752" name="Text Box 8"/>
            <p:cNvSpPr txBox="1">
              <a:spLocks noChangeArrowheads="1"/>
            </p:cNvSpPr>
            <p:nvPr/>
          </p:nvSpPr>
          <p:spPr bwMode="auto">
            <a:xfrm>
              <a:off x="1920" y="3456"/>
              <a:ext cx="1824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Not transposing the matrix</a:t>
              </a:r>
            </a:p>
          </p:txBody>
        </p:sp>
        <p:sp>
          <p:nvSpPr>
            <p:cNvPr id="287753" name="Line 9"/>
            <p:cNvSpPr>
              <a:spLocks noChangeShapeType="1"/>
            </p:cNvSpPr>
            <p:nvPr/>
          </p:nvSpPr>
          <p:spPr bwMode="auto">
            <a:xfrm flipV="1">
              <a:off x="2544" y="3120"/>
              <a:ext cx="0" cy="336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7755" name="Text Box 11"/>
          <p:cNvSpPr txBox="1">
            <a:spLocks noChangeArrowheads="1"/>
          </p:cNvSpPr>
          <p:nvPr/>
        </p:nvSpPr>
        <p:spPr bwMode="auto">
          <a:xfrm>
            <a:off x="4648200" y="4343400"/>
            <a:ext cx="4267200" cy="37623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  <a:latin typeface="Courier New" pitchFamily="49" charset="0"/>
              </a:rPr>
              <a:t>glUniform*</a:t>
            </a:r>
            <a:r>
              <a:rPr lang="en-US">
                <a:solidFill>
                  <a:srgbClr val="CC3300"/>
                </a:solidFill>
              </a:rPr>
              <a:t> for all sorts of datatypes</a:t>
            </a:r>
          </a:p>
        </p:txBody>
      </p:sp>
      <p:sp>
        <p:nvSpPr>
          <p:cNvPr id="287756" name="Line 12"/>
          <p:cNvSpPr>
            <a:spLocks noChangeShapeType="1"/>
          </p:cNvSpPr>
          <p:nvPr/>
        </p:nvSpPr>
        <p:spPr bwMode="auto">
          <a:xfrm flipH="1">
            <a:off x="3276600" y="4495800"/>
            <a:ext cx="1371600" cy="3810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9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52" name="Rectangle 12"/>
          <p:cNvSpPr>
            <a:spLocks noChangeArrowheads="1"/>
          </p:cNvSpPr>
          <p:nvPr/>
        </p:nvSpPr>
        <p:spPr bwMode="auto">
          <a:xfrm>
            <a:off x="914400" y="4343400"/>
            <a:ext cx="1828800" cy="381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1842" name="Rectangle 2"/>
          <p:cNvSpPr>
            <a:spLocks noChangeArrowheads="1"/>
          </p:cNvSpPr>
          <p:nvPr/>
        </p:nvSpPr>
        <p:spPr bwMode="auto">
          <a:xfrm>
            <a:off x="4267200" y="3657600"/>
            <a:ext cx="3810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Uniforms</a:t>
            </a:r>
          </a:p>
        </p:txBody>
      </p:sp>
      <p:sp>
        <p:nvSpPr>
          <p:cNvPr id="291844" name="Rectangle 4"/>
          <p:cNvSpPr>
            <a:spLocks noChangeArrowheads="1"/>
          </p:cNvSpPr>
          <p:nvPr/>
        </p:nvSpPr>
        <p:spPr bwMode="auto">
          <a:xfrm>
            <a:off x="914400" y="2590800"/>
            <a:ext cx="6629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m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“u_modelViewMatrix”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l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“u_lightMap”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glUseProgram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mat4</a:t>
            </a:r>
            <a:r>
              <a:rPr lang="en-US" sz="1400">
                <a:latin typeface="Courier New" pitchFamily="49" charset="0"/>
              </a:rPr>
              <a:t> matrix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glUniformMatrix4fv</a:t>
            </a:r>
            <a:r>
              <a:rPr lang="en-US" sz="1400">
                <a:latin typeface="Courier New" pitchFamily="49" charset="0"/>
              </a:rPr>
              <a:t>(m, 1, GL_FALSE, &amp;matrix[0][0]);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glUniform1i</a:t>
            </a:r>
            <a:r>
              <a:rPr lang="en-US" sz="1400">
                <a:latin typeface="Courier New" pitchFamily="49" charset="0"/>
              </a:rPr>
              <a:t>(l, 0);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</p:txBody>
      </p:sp>
      <p:sp>
        <p:nvSpPr>
          <p:cNvPr id="291854" name="Text Box 14"/>
          <p:cNvSpPr txBox="1">
            <a:spLocks noChangeArrowheads="1"/>
          </p:cNvSpPr>
          <p:nvPr/>
        </p:nvSpPr>
        <p:spPr bwMode="auto">
          <a:xfrm>
            <a:off x="5181600" y="4419600"/>
            <a:ext cx="3581400" cy="37623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Why not </a:t>
            </a:r>
            <a:r>
              <a:rPr lang="en-US">
                <a:solidFill>
                  <a:srgbClr val="CC3300"/>
                </a:solidFill>
                <a:latin typeface="Courier New" pitchFamily="49" charset="0"/>
              </a:rPr>
              <a:t>glUniform*(p, …)</a:t>
            </a:r>
            <a:r>
              <a:rPr lang="en-US">
                <a:solidFill>
                  <a:srgbClr val="CC3300"/>
                </a:solidFill>
              </a:rPr>
              <a:t>?</a:t>
            </a:r>
          </a:p>
        </p:txBody>
      </p:sp>
      <p:sp>
        <p:nvSpPr>
          <p:cNvPr id="291855" name="Line 15"/>
          <p:cNvSpPr>
            <a:spLocks noChangeShapeType="1"/>
          </p:cNvSpPr>
          <p:nvPr/>
        </p:nvSpPr>
        <p:spPr bwMode="auto">
          <a:xfrm flipH="1" flipV="1">
            <a:off x="4495800" y="4114800"/>
            <a:ext cx="685800" cy="457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1856" name="Line 16"/>
          <p:cNvSpPr>
            <a:spLocks noChangeShapeType="1"/>
          </p:cNvSpPr>
          <p:nvPr/>
        </p:nvSpPr>
        <p:spPr bwMode="auto">
          <a:xfrm flipH="1" flipV="1">
            <a:off x="2819400" y="4572000"/>
            <a:ext cx="2362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54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95103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The web has text, images, and video</a:t>
            </a:r>
          </a:p>
          <a:p>
            <a:pPr lvl="1"/>
            <a:r>
              <a:rPr lang="en-US" dirty="0" smtClean="0"/>
              <a:t>What is the next media-type?</a:t>
            </a:r>
          </a:p>
          <a:p>
            <a:r>
              <a:rPr lang="en-US" dirty="0" smtClean="0"/>
              <a:t>We want to support</a:t>
            </a:r>
          </a:p>
          <a:p>
            <a:pPr lvl="1"/>
            <a:r>
              <a:rPr lang="en-US" dirty="0" smtClean="0"/>
              <a:t>Windows, Linux, Mac</a:t>
            </a:r>
          </a:p>
          <a:p>
            <a:pPr lvl="1"/>
            <a:r>
              <a:rPr lang="en-US" dirty="0" smtClean="0"/>
              <a:t>Desktop and mobile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WebGL</a:t>
            </a:r>
          </a:p>
        </p:txBody>
      </p:sp>
      <p:pic>
        <p:nvPicPr>
          <p:cNvPr id="6" name="Picture 2" descr="https://encrypted-tbn0.gstatic.com/images?q=tbn:ANd9GcTkssWNxmpZGF3CRZ9PBCjngL9Tr0bJv0F90BfPQi9fBckBSE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4193958"/>
            <a:ext cx="928415" cy="94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i1-news.softpedia-static.com/images/news2/The-Other-Windows-8-Demoed-Windows-Server-8-the-Next-Step-in-Private-Cloud-Computing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735" y="41783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t3.gstatic.com/images?q=tbn:ANd9GcSHSw0RvrwKVxJPUyh4vFMcWbBWTaSqHRVsl2HWARekF6kmuh1yUn8PmqY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35" y="4178300"/>
            <a:ext cx="85725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http://www.tvfoodmaps.com/images/android1_ic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097" y="5489575"/>
            <a:ext cx="731838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http://techmehigh.com/wp-content/uploads/2011/07/Apple-log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497" y="5465762"/>
            <a:ext cx="741363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Bring 3D to the Masses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Put it in on a webpage</a:t>
            </a:r>
          </a:p>
          <a:p>
            <a:pPr lvl="1"/>
            <a:r>
              <a:rPr lang="en-US" smtClean="0"/>
              <a:t>Does not require a plugin or install</a:t>
            </a:r>
          </a:p>
          <a:p>
            <a:pPr lvl="1"/>
            <a:r>
              <a:rPr lang="en-US" smtClean="0"/>
              <a:t>Does not require administrator rights</a:t>
            </a:r>
          </a:p>
          <a:p>
            <a:r>
              <a:rPr lang="en-US" smtClean="0"/>
              <a:t>Make it run on most GPUs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3533775"/>
            <a:ext cx="6181725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</a:t>
            </a:r>
            <a:r>
              <a:rPr lang="en-US" sz="1200">
                <a:hlinkClick r:id="rId3"/>
              </a:rPr>
              <a:t>http://www.khronos.org/assets/uploads/developers/library/2011-siggraph-mobile/Khronos-and-the-Mobile-Ecosystem_Aug-11.pdf</a:t>
            </a:r>
            <a:endParaRPr lang="en-US" sz="1200"/>
          </a:p>
        </p:txBody>
      </p:sp>
      <p:sp>
        <p:nvSpPr>
          <p:cNvPr id="1126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OpenGL ES 2.0 for JavaScript</a:t>
            </a:r>
          </a:p>
          <a:p>
            <a:pPr lvl="1"/>
            <a:r>
              <a:rPr lang="en-US" smtClean="0"/>
              <a:t>Seriously, JavaScript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WebGL</a:t>
            </a:r>
            <a:r>
              <a:rPr lang="en-US" dirty="0" smtClean="0"/>
              <a:t> 1.0</a:t>
            </a:r>
            <a:endParaRPr lang="en-US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4038600" cy="4648200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Includes</a:t>
            </a:r>
          </a:p>
          <a:p>
            <a:pPr lvl="1"/>
            <a:r>
              <a:rPr lang="en-US" smtClean="0"/>
              <a:t>Vertex shaders</a:t>
            </a:r>
          </a:p>
          <a:p>
            <a:pPr lvl="1"/>
            <a:r>
              <a:rPr lang="en-US" smtClean="0"/>
              <a:t>Fragment shaders</a:t>
            </a:r>
          </a:p>
          <a:p>
            <a:pPr lvl="1"/>
            <a:r>
              <a:rPr lang="en-US" smtClean="0"/>
              <a:t>Vertex buffers</a:t>
            </a:r>
          </a:p>
          <a:p>
            <a:pPr lvl="1"/>
            <a:r>
              <a:rPr lang="en-US" smtClean="0"/>
              <a:t>Textures</a:t>
            </a:r>
          </a:p>
          <a:p>
            <a:pPr lvl="1"/>
            <a:r>
              <a:rPr lang="en-US" smtClean="0"/>
              <a:t>Framebuffers</a:t>
            </a:r>
          </a:p>
          <a:p>
            <a:pPr lvl="1"/>
            <a:r>
              <a:rPr lang="en-US" smtClean="0"/>
              <a:t>Render states</a:t>
            </a:r>
          </a:p>
          <a:p>
            <a:pPr lvl="1"/>
            <a:r>
              <a:rPr lang="en-US" smtClean="0"/>
              <a:t>…</a:t>
            </a:r>
          </a:p>
        </p:txBody>
      </p:sp>
      <p:sp>
        <p:nvSpPr>
          <p:cNvPr id="12292" name="Content Placeholder 2"/>
          <p:cNvSpPr txBox="1">
            <a:spLocks/>
          </p:cNvSpPr>
          <p:nvPr/>
        </p:nvSpPr>
        <p:spPr bwMode="auto">
          <a:xfrm>
            <a:off x="4495800" y="1752600"/>
            <a:ext cx="4495800" cy="4648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Does not include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Geometry shaders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Tessellation shaders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Vertex Array Objects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Multiple render targets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Floating-point textures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Compressed textures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FS depth writes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…</a:t>
            </a: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See </a:t>
            </a:r>
            <a:r>
              <a:rPr lang="en-US" sz="1400">
                <a:hlinkClick r:id="rId3"/>
              </a:rPr>
              <a:t>http://www.khronos.org/registry/webgl/specs/latest/</a:t>
            </a:r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3886200"/>
          </a:xfrm>
        </p:spPr>
        <p:txBody>
          <a:bodyPr/>
          <a:lstStyle/>
          <a:p>
            <a:r>
              <a:rPr lang="en-US" smtClean="0"/>
              <a:t>If you know </a:t>
            </a:r>
            <a:r>
              <a:rPr lang="en-US" i="1" smtClean="0">
                <a:solidFill>
                  <a:srgbClr val="FFC000"/>
                </a:solidFill>
              </a:rPr>
              <a:t>OpenGL</a:t>
            </a:r>
            <a:r>
              <a:rPr lang="en-US" smtClean="0"/>
              <a:t>, you already know </a:t>
            </a:r>
            <a:r>
              <a:rPr lang="en-US" i="1" smtClean="0">
                <a:solidFill>
                  <a:srgbClr val="FFC000"/>
                </a:solidFill>
              </a:rPr>
              <a:t>WebGL</a:t>
            </a:r>
          </a:p>
          <a:p>
            <a:r>
              <a:rPr lang="en-US" smtClean="0"/>
              <a:t>If you know </a:t>
            </a:r>
            <a:r>
              <a:rPr lang="en-US" i="1" smtClean="0">
                <a:solidFill>
                  <a:srgbClr val="FFC000"/>
                </a:solidFill>
              </a:rPr>
              <a:t>C++</a:t>
            </a:r>
            <a:r>
              <a:rPr lang="en-US" smtClean="0"/>
              <a:t>, the real learning curve is </a:t>
            </a:r>
            <a:r>
              <a:rPr lang="en-US" i="1" smtClean="0">
                <a:solidFill>
                  <a:srgbClr val="FFC000"/>
                </a:solidFill>
              </a:rPr>
              <a:t>JavaScript</a:t>
            </a: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Creating a context is easy: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28194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HTML:</a:t>
            </a: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&lt;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canvas</a:t>
            </a: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id</a:t>
            </a:r>
            <a:r>
              <a:rPr lang="en-US" sz="2800" kern="0" dirty="0">
                <a:latin typeface="Courier New" charset="0"/>
              </a:rPr>
              <a:t>=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"glCanvas"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width</a:t>
            </a:r>
            <a:r>
              <a:rPr lang="en-US" sz="2800" kern="0" dirty="0">
                <a:latin typeface="Courier New" charset="0"/>
              </a:rPr>
              <a:t>=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"1024"</a:t>
            </a: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height</a:t>
            </a:r>
            <a:r>
              <a:rPr lang="en-US" sz="2800" kern="0" dirty="0">
                <a:latin typeface="Courier New" charset="0"/>
              </a:rPr>
              <a:t>=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"768"</a:t>
            </a:r>
            <a:r>
              <a:rPr lang="en-US" sz="2800" kern="0" dirty="0">
                <a:latin typeface="Courier New" charset="0"/>
              </a:rPr>
              <a:t>&gt;&lt;/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canvas</a:t>
            </a:r>
            <a:r>
              <a:rPr lang="en-US" sz="2800" kern="0" dirty="0">
                <a:latin typeface="Courier New" charset="0"/>
              </a:rPr>
              <a:t>&gt;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JavaScript: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gl =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document</a:t>
            </a:r>
            <a:r>
              <a:rPr lang="en-US" sz="2800" kern="0" dirty="0">
                <a:latin typeface="Courier New" charset="0"/>
              </a:rPr>
              <a:t>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getElementById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"glCanvas"</a:t>
            </a:r>
            <a:r>
              <a:rPr lang="en-US" sz="2800" kern="0" dirty="0">
                <a:latin typeface="Courier New" charset="0"/>
              </a:rPr>
              <a:t>).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getContext</a:t>
            </a:r>
            <a:r>
              <a:rPr lang="en-US" sz="2800" kern="0" dirty="0" smtClean="0">
                <a:latin typeface="Courier New" charset="0"/>
              </a:rPr>
              <a:t>(</a:t>
            </a:r>
            <a:r>
              <a:rPr lang="en-US" sz="2800" kern="0" dirty="0" smtClean="0">
                <a:solidFill>
                  <a:srgbClr val="FF0000"/>
                </a:solidFill>
                <a:latin typeface="Courier New" charset="0"/>
              </a:rPr>
              <a:t>“</a:t>
            </a:r>
            <a:r>
              <a:rPr lang="en-US" sz="2800" kern="0" dirty="0" err="1" smtClean="0">
                <a:solidFill>
                  <a:srgbClr val="FF0000"/>
                </a:solidFill>
                <a:latin typeface="Courier New" charset="0"/>
              </a:rPr>
              <a:t>webgl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</a:t>
            </a:r>
            <a:r>
              <a:rPr lang="en-US" sz="2800" kern="0" dirty="0">
                <a:latin typeface="Courier New" charset="0"/>
              </a:rPr>
              <a:t>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The rest is similar to desktop OpenGL: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2819400"/>
            <a:ext cx="8229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</a:t>
            </a: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 err="1">
                <a:latin typeface="Courier New" charset="0"/>
              </a:rPr>
              <a:t>gl.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bindBuffer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/* ... */</a:t>
            </a:r>
            <a:r>
              <a:rPr lang="en-US" sz="2800" kern="0" dirty="0">
                <a:latin typeface="Courier New" charset="0"/>
              </a:rPr>
              <a:t>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 err="1">
                <a:latin typeface="Courier New" charset="0"/>
              </a:rPr>
              <a:t>gl.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vertexAttribPointer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/* ... */</a:t>
            </a:r>
            <a:r>
              <a:rPr lang="en-US" sz="2800" kern="0" dirty="0">
                <a:latin typeface="Courier New" charset="0"/>
              </a:rPr>
              <a:t>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 err="1">
                <a:latin typeface="Courier New" charset="0"/>
              </a:rPr>
              <a:t>gl.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useProgram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/* ... */</a:t>
            </a:r>
            <a:r>
              <a:rPr lang="en-US" sz="2800" kern="0" dirty="0">
                <a:latin typeface="Courier New" charset="0"/>
              </a:rPr>
              <a:t>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 err="1">
                <a:latin typeface="Courier New" charset="0"/>
              </a:rPr>
              <a:t>gl.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drawArrays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/* ... */</a:t>
            </a:r>
            <a:r>
              <a:rPr lang="en-US" sz="2800" kern="0" dirty="0">
                <a:latin typeface="Courier New" charset="0"/>
              </a:rPr>
              <a:t>);</a:t>
            </a: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Checkout </a:t>
            </a:r>
            <a:r>
              <a:rPr lang="en-US" sz="1400">
                <a:hlinkClick r:id="rId2"/>
              </a:rPr>
              <a:t>http://learningwebgl.com/</a:t>
            </a:r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Create an animation loop: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2971800"/>
            <a:ext cx="8229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tick(){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 GL calls to draw scene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window</a:t>
            </a:r>
            <a:r>
              <a:rPr lang="en-US" sz="2800" kern="0" dirty="0" err="1">
                <a:latin typeface="Courier New" charset="0"/>
              </a:rPr>
              <a:t>.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requestAnimationFrame</a:t>
            </a:r>
            <a:r>
              <a:rPr lang="en-US" sz="2800" kern="0" dirty="0">
                <a:latin typeface="Courier New" charset="0"/>
              </a:rPr>
              <a:t>(tick);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})();</a:t>
            </a:r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You want this to work cross-browser.  See </a:t>
            </a:r>
            <a:r>
              <a:rPr lang="en-US" sz="1400">
                <a:hlinkClick r:id="rId2"/>
              </a:rPr>
              <a:t>http://paulirish.com/2011/requestanimationframe-for-smart-animating/</a:t>
            </a:r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 Performance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Performance can be very good.  Why?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 Performance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 can be very good.  Why?</a:t>
            </a:r>
          </a:p>
          <a:p>
            <a:pPr lvl="1"/>
            <a:r>
              <a:rPr lang="en-US" dirty="0" smtClean="0"/>
              <a:t>The GPU is still doing the rendering</a:t>
            </a:r>
          </a:p>
          <a:p>
            <a:pPr lvl="1"/>
            <a:r>
              <a:rPr lang="en-US" dirty="0" smtClean="0"/>
              <a:t>Batch!</a:t>
            </a:r>
          </a:p>
          <a:p>
            <a:pPr lvl="2"/>
            <a:r>
              <a:rPr lang="en-US" dirty="0" smtClean="0"/>
              <a:t>Draw multiple objects with one draw call</a:t>
            </a:r>
          </a:p>
          <a:p>
            <a:pPr lvl="2"/>
            <a:r>
              <a:rPr lang="en-US" dirty="0" smtClean="0"/>
              <a:t>Sort by texture</a:t>
            </a:r>
          </a:p>
          <a:p>
            <a:pPr lvl="2"/>
            <a:r>
              <a:rPr lang="en-US" dirty="0" smtClean="0"/>
              <a:t>Push work into shaders</a:t>
            </a:r>
          </a:p>
          <a:p>
            <a:pPr lvl="2"/>
            <a:r>
              <a:rPr lang="en-US" dirty="0" smtClean="0"/>
              <a:t>Push work into web workers</a:t>
            </a:r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See </a:t>
            </a:r>
            <a:r>
              <a:rPr lang="en-US" sz="1400">
                <a:hlinkClick r:id="rId2"/>
              </a:rPr>
              <a:t>http://www.youtube.com/watch?v=rfQ8rKGTVlg</a:t>
            </a:r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106" y="3305175"/>
            <a:ext cx="3611394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WebGL Performance (</a:t>
            </a:r>
            <a:r>
              <a:rPr lang="en-US" sz="4000" dirty="0" smtClean="0">
                <a:solidFill>
                  <a:srgbClr val="FFC000"/>
                </a:solidFill>
              </a:rPr>
              <a:t>out dated</a:t>
            </a:r>
            <a:r>
              <a:rPr lang="en-US" sz="4000" dirty="0" smtClean="0"/>
              <a:t>)</a:t>
            </a:r>
            <a:endParaRPr lang="en-US" sz="40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Image from </a:t>
            </a:r>
            <a:r>
              <a:rPr lang="en-US" sz="1400" u="sng" dirty="0">
                <a:solidFill>
                  <a:schemeClr val="bg1"/>
                </a:solidFill>
              </a:rPr>
              <a:t>http://openglinsights.com/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142587"/>
              </p:ext>
            </p:extLst>
          </p:nvPr>
        </p:nvGraphicFramePr>
        <p:xfrm>
          <a:off x="339247" y="18288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32x32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64x64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128x128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6.25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58.82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Chrome 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27.77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111.11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454.54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 slowdown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7.73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235163"/>
              </p:ext>
            </p:extLst>
          </p:nvPr>
        </p:nvGraphicFramePr>
        <p:xfrm>
          <a:off x="339247" y="476504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32x32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64x64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128x128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3.33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9.43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37.03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Chrome 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12.82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22.72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41.66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 slowdown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1.13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57533" y="3352800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CPU-intensive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84135" y="6260068"/>
            <a:ext cx="4006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GPU-intensive (256 draws per frame)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8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 and other APIs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Take advantage of other web APIs:</a:t>
            </a:r>
          </a:p>
          <a:p>
            <a:pPr lvl="1"/>
            <a:r>
              <a:rPr lang="en-US" smtClean="0"/>
              <a:t>HTML5 &lt;video&gt;</a:t>
            </a:r>
          </a:p>
          <a:p>
            <a:pPr lvl="1"/>
            <a:r>
              <a:rPr lang="en-US" smtClean="0"/>
              <a:t>2D &lt;canvas&gt;</a:t>
            </a:r>
          </a:p>
          <a:p>
            <a:pPr lvl="1"/>
            <a:r>
              <a:rPr lang="en-US" smtClean="0"/>
              <a:t>CSS transforms</a:t>
            </a:r>
          </a:p>
          <a:p>
            <a:pPr lvl="1"/>
            <a:r>
              <a:rPr lang="en-US" smtClean="0"/>
              <a:t>Composite UI elements</a:t>
            </a:r>
          </a:p>
          <a:p>
            <a:pPr lvl="1"/>
            <a:r>
              <a:rPr lang="en-US" smtClean="0"/>
              <a:t>Web workers</a:t>
            </a:r>
          </a:p>
          <a:p>
            <a:pPr lvl="1"/>
            <a:r>
              <a:rPr lang="en-US" smtClean="0"/>
              <a:t>Typed Arrays</a:t>
            </a:r>
          </a:p>
          <a:p>
            <a:pPr lvl="1"/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HTML5 on Mobile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971800"/>
          </a:xfrm>
        </p:spPr>
        <p:txBody>
          <a:bodyPr/>
          <a:lstStyle/>
          <a:p>
            <a:r>
              <a:rPr lang="en-US" dirty="0" smtClean="0"/>
              <a:t>Touch events</a:t>
            </a:r>
          </a:p>
          <a:p>
            <a:r>
              <a:rPr lang="en-US" dirty="0" err="1" smtClean="0"/>
              <a:t>Geolocation</a:t>
            </a:r>
            <a:endParaRPr lang="en-US" dirty="0" smtClean="0"/>
          </a:p>
          <a:p>
            <a:r>
              <a:rPr lang="en-US" dirty="0" smtClean="0"/>
              <a:t>Device orientation and motion</a:t>
            </a:r>
          </a:p>
        </p:txBody>
      </p:sp>
      <p:sp>
        <p:nvSpPr>
          <p:cNvPr id="32772" name="Rectangle 3"/>
          <p:cNvSpPr txBox="1">
            <a:spLocks noChangeArrowheads="1"/>
          </p:cNvSpPr>
          <p:nvPr/>
        </p:nvSpPr>
        <p:spPr bwMode="auto">
          <a:xfrm>
            <a:off x="457200" y="5562600"/>
            <a:ext cx="6553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The future of HTML5 and WebGL on mobile is </a:t>
            </a:r>
            <a:r>
              <a:rPr lang="en-US" sz="3200" i="1">
                <a:solidFill>
                  <a:srgbClr val="FFC000"/>
                </a:solidFill>
              </a:rPr>
              <a:t>very promising</a:t>
            </a:r>
            <a:r>
              <a:rPr lang="en-US" sz="3200"/>
              <a:t/>
            </a:r>
            <a:br>
              <a:rPr lang="en-US" sz="3200"/>
            </a:br>
            <a:endParaRPr lang="en-US" sz="32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ANGLE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648200"/>
          </a:xfrm>
        </p:spPr>
        <p:txBody>
          <a:bodyPr/>
          <a:lstStyle/>
          <a:p>
            <a:r>
              <a:rPr lang="en-US" i="1" dirty="0" smtClean="0">
                <a:solidFill>
                  <a:srgbClr val="FFC000"/>
                </a:solidFill>
              </a:rPr>
              <a:t>ANGLE</a:t>
            </a:r>
            <a:r>
              <a:rPr lang="en-US" dirty="0" smtClean="0"/>
              <a:t> – </a:t>
            </a:r>
            <a:r>
              <a:rPr lang="en-US" i="1" dirty="0" smtClean="0">
                <a:solidFill>
                  <a:srgbClr val="FFC000"/>
                </a:solidFill>
              </a:rPr>
              <a:t>A</a:t>
            </a:r>
            <a:r>
              <a:rPr lang="en-US" dirty="0" smtClean="0"/>
              <a:t>lmost </a:t>
            </a:r>
            <a:r>
              <a:rPr lang="en-US" i="1" dirty="0" smtClean="0">
                <a:solidFill>
                  <a:srgbClr val="FFC000"/>
                </a:solidFill>
              </a:rPr>
              <a:t>N</a:t>
            </a:r>
            <a:r>
              <a:rPr lang="en-US" dirty="0" smtClean="0"/>
              <a:t>ative </a:t>
            </a:r>
            <a:r>
              <a:rPr lang="en-US" i="1" dirty="0" smtClean="0">
                <a:solidFill>
                  <a:srgbClr val="FFC000"/>
                </a:solidFill>
              </a:rPr>
              <a:t>G</a:t>
            </a:r>
            <a:r>
              <a:rPr lang="en-US" dirty="0" smtClean="0"/>
              <a:t>raphics </a:t>
            </a:r>
            <a:r>
              <a:rPr lang="en-US" i="1" dirty="0" smtClean="0">
                <a:solidFill>
                  <a:srgbClr val="FFC000"/>
                </a:solidFill>
              </a:rPr>
              <a:t>L</a:t>
            </a:r>
            <a:r>
              <a:rPr lang="en-US" dirty="0" smtClean="0"/>
              <a:t>ayer </a:t>
            </a:r>
            <a:r>
              <a:rPr lang="en-US" i="1" dirty="0" smtClean="0">
                <a:solidFill>
                  <a:srgbClr val="FFC000"/>
                </a:solidFill>
              </a:rPr>
              <a:t>E</a:t>
            </a:r>
            <a:r>
              <a:rPr lang="en-US" dirty="0" smtClean="0"/>
              <a:t>ngine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0" y="6596390"/>
            <a:ext cx="91440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100" dirty="0" smtClean="0"/>
              <a:t>Image from WebGL Insights</a:t>
            </a:r>
            <a:endParaRPr lang="en-US" sz="11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946" y="2664953"/>
            <a:ext cx="2934109" cy="417253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Demos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WebGL Report</a:t>
            </a:r>
          </a:p>
          <a:p>
            <a:r>
              <a:rPr lang="en-US" dirty="0" smtClean="0"/>
              <a:t>Chrome debugger</a:t>
            </a:r>
          </a:p>
          <a:p>
            <a:r>
              <a:rPr lang="en-US" dirty="0" smtClean="0"/>
              <a:t>Chrome profiler</a:t>
            </a:r>
          </a:p>
          <a:p>
            <a:r>
              <a:rPr lang="en-US" dirty="0" smtClean="0"/>
              <a:t>Firefox </a:t>
            </a:r>
            <a:r>
              <a:rPr lang="en-US" dirty="0" err="1" smtClean="0"/>
              <a:t>shader</a:t>
            </a:r>
            <a:r>
              <a:rPr lang="en-US" dirty="0" smtClean="0"/>
              <a:t> editor</a:t>
            </a:r>
          </a:p>
          <a:p>
            <a:r>
              <a:rPr lang="en-US" dirty="0" smtClean="0"/>
              <a:t>Firefox canvas inspector</a:t>
            </a:r>
          </a:p>
          <a:p>
            <a:r>
              <a:rPr lang="en-US" dirty="0" smtClean="0"/>
              <a:t>Web Tracing 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24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Bottlenecks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19600"/>
          </a:xfrm>
        </p:spPr>
        <p:txBody>
          <a:bodyPr/>
          <a:lstStyle/>
          <a:p>
            <a:r>
              <a:rPr lang="en-US" sz="2000" dirty="0">
                <a:solidFill>
                  <a:srgbClr val="FFC000"/>
                </a:solidFill>
              </a:rPr>
              <a:t>Garbage collector</a:t>
            </a:r>
            <a:r>
              <a:rPr lang="en-US" sz="2000" dirty="0"/>
              <a:t> (browser CPU overhead)</a:t>
            </a:r>
          </a:p>
          <a:p>
            <a:r>
              <a:rPr lang="en-US" sz="2000" dirty="0" err="1">
                <a:solidFill>
                  <a:srgbClr val="FFC000"/>
                </a:solidFill>
              </a:rPr>
              <a:t>Shader</a:t>
            </a:r>
            <a:r>
              <a:rPr lang="en-US" sz="2000" dirty="0">
                <a:solidFill>
                  <a:srgbClr val="FFC000"/>
                </a:solidFill>
              </a:rPr>
              <a:t> compile and link</a:t>
            </a:r>
            <a:r>
              <a:rPr lang="en-US" sz="2000" dirty="0"/>
              <a:t> (driver CPU overhead): </a:t>
            </a:r>
            <a:r>
              <a:rPr lang="en-US" sz="2000" dirty="0" err="1"/>
              <a:t>compileShader</a:t>
            </a:r>
            <a:r>
              <a:rPr lang="en-US" sz="2000" dirty="0"/>
              <a:t>, </a:t>
            </a:r>
            <a:r>
              <a:rPr lang="en-US" sz="2000" dirty="0" err="1"/>
              <a:t>linkProgram</a:t>
            </a:r>
            <a:r>
              <a:rPr lang="en-US" sz="2000" dirty="0"/>
              <a:t>, </a:t>
            </a:r>
            <a:r>
              <a:rPr lang="en-US" sz="2000" dirty="0" err="1"/>
              <a:t>getProgramParameter</a:t>
            </a:r>
            <a:r>
              <a:rPr lang="en-US" sz="2000" dirty="0"/>
              <a:t>, and friends. When is the performance hit</a:t>
            </a:r>
            <a:r>
              <a:rPr lang="en-US" sz="2000" dirty="0" smtClean="0"/>
              <a:t>?</a:t>
            </a:r>
          </a:p>
          <a:p>
            <a:pPr lvl="1"/>
            <a:r>
              <a:rPr lang="en-US" sz="1600" dirty="0"/>
              <a:t>Demo: </a:t>
            </a:r>
            <a:r>
              <a:rPr lang="en-US" sz="1600" dirty="0">
                <a:hlinkClick r:id="rId3"/>
              </a:rPr>
              <a:t>http://toji.github.io/shader-perf</a:t>
            </a:r>
            <a:r>
              <a:rPr lang="en-US" sz="1600" dirty="0" smtClean="0">
                <a:hlinkClick r:id="rId3"/>
              </a:rPr>
              <a:t>/</a:t>
            </a:r>
            <a:endParaRPr lang="en-US" sz="1600" dirty="0"/>
          </a:p>
          <a:p>
            <a:r>
              <a:rPr lang="en-US" sz="2000" dirty="0">
                <a:solidFill>
                  <a:srgbClr val="FFC000"/>
                </a:solidFill>
              </a:rPr>
              <a:t>Texture/buffer upload</a:t>
            </a:r>
            <a:r>
              <a:rPr lang="en-US" sz="2000" dirty="0"/>
              <a:t> (driver CPU overhead): texImage2D, texSubImage2D, </a:t>
            </a:r>
            <a:r>
              <a:rPr lang="en-US" sz="2000" dirty="0" err="1"/>
              <a:t>bufferData</a:t>
            </a:r>
            <a:r>
              <a:rPr lang="en-US" sz="2000" dirty="0"/>
              <a:t>, </a:t>
            </a:r>
            <a:r>
              <a:rPr lang="en-US" sz="2000" dirty="0" err="1"/>
              <a:t>bufferSubData</a:t>
            </a:r>
            <a:r>
              <a:rPr lang="en-US" sz="2000" dirty="0"/>
              <a:t>, and friends</a:t>
            </a:r>
          </a:p>
          <a:p>
            <a:r>
              <a:rPr lang="en-US" sz="2000" dirty="0" err="1">
                <a:solidFill>
                  <a:srgbClr val="FFC000"/>
                </a:solidFill>
              </a:rPr>
              <a:t>readPixels</a:t>
            </a:r>
            <a:r>
              <a:rPr lang="en-US" sz="2000" dirty="0"/>
              <a:t> (stall CPU and starve GPU)</a:t>
            </a:r>
          </a:p>
          <a:p>
            <a:r>
              <a:rPr lang="en-US" sz="2000" dirty="0" err="1">
                <a:solidFill>
                  <a:srgbClr val="FFC000"/>
                </a:solidFill>
              </a:rPr>
              <a:t>getParameter</a:t>
            </a:r>
            <a:r>
              <a:rPr lang="en-US" sz="2000" dirty="0"/>
              <a:t> and other get* functions (stall CPU for inter-process communication)</a:t>
            </a:r>
          </a:p>
          <a:p>
            <a:r>
              <a:rPr lang="en-US" sz="2000" dirty="0" err="1" smtClean="0">
                <a:solidFill>
                  <a:srgbClr val="FFC000"/>
                </a:solidFill>
              </a:rPr>
              <a:t>drawElements</a:t>
            </a:r>
            <a:r>
              <a:rPr lang="en-US" sz="2000" dirty="0" smtClean="0"/>
              <a:t>/</a:t>
            </a:r>
            <a:r>
              <a:rPr lang="en-US" sz="2000" dirty="0" err="1" smtClean="0">
                <a:solidFill>
                  <a:srgbClr val="FFC000"/>
                </a:solidFill>
              </a:rPr>
              <a:t>drawArrays</a:t>
            </a:r>
            <a:r>
              <a:rPr lang="en-US" sz="2000" dirty="0" smtClean="0"/>
              <a:t> - lack of </a:t>
            </a:r>
            <a:r>
              <a:rPr lang="en-US" sz="2000" dirty="0"/>
              <a:t>view frustum </a:t>
            </a:r>
            <a:r>
              <a:rPr lang="en-US" sz="2000" dirty="0" smtClean="0"/>
              <a:t>culling</a:t>
            </a:r>
            <a:r>
              <a:rPr lang="en-US" sz="2000" dirty="0"/>
              <a:t> </a:t>
            </a:r>
            <a:r>
              <a:rPr lang="en-US" sz="2000" dirty="0" smtClean="0"/>
              <a:t>and batching, </a:t>
            </a:r>
            <a:r>
              <a:rPr lang="en-US" sz="2000" dirty="0"/>
              <a:t>i.e., </a:t>
            </a:r>
            <a:r>
              <a:rPr lang="en-US" sz="2000" dirty="0" smtClean="0"/>
              <a:t>doing </a:t>
            </a:r>
            <a:r>
              <a:rPr lang="en-US" sz="2000" dirty="0"/>
              <a:t>a lot of calls to </a:t>
            </a:r>
            <a:r>
              <a:rPr lang="en-US" sz="2000" dirty="0" smtClean="0"/>
              <a:t>draw meshes that are not visible</a:t>
            </a:r>
          </a:p>
          <a:p>
            <a:r>
              <a:rPr lang="en-US" sz="2000" dirty="0" smtClean="0">
                <a:solidFill>
                  <a:srgbClr val="FFC000"/>
                </a:solidFill>
              </a:rPr>
              <a:t>uniform*</a:t>
            </a:r>
            <a:r>
              <a:rPr lang="en-US" sz="2000" dirty="0" smtClean="0"/>
              <a:t> - lack of batching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Bottleneck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2050" name="Picture 2" descr="trac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8305800" cy="22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realtimerendering.com/blog/wp-content/uploads/2013/11/g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38600"/>
            <a:ext cx="7848600" cy="121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inkProgr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5436658"/>
            <a:ext cx="7886700" cy="119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7110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WebGL</a:t>
            </a:r>
            <a:r>
              <a:rPr lang="en-US" dirty="0" smtClean="0"/>
              <a:t> 2 Samples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Trung</a:t>
            </a:r>
            <a:r>
              <a:rPr lang="en-US" dirty="0" smtClean="0"/>
              <a:t> and Shrek!</a:t>
            </a:r>
          </a:p>
          <a:p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github.com/WebGLSamples/WebGL2Samples</a:t>
            </a:r>
            <a:endParaRPr lang="en-US" sz="24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100" y="3297460"/>
            <a:ext cx="5257800" cy="295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637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763000" cy="1371600"/>
          </a:xfrm>
        </p:spPr>
        <p:txBody>
          <a:bodyPr/>
          <a:lstStyle/>
          <a:p>
            <a:r>
              <a:rPr lang="en-US" i="1" smtClean="0">
                <a:solidFill>
                  <a:srgbClr val="FF9933"/>
                </a:solidFill>
              </a:rPr>
              <a:t>C</a:t>
            </a:r>
            <a:r>
              <a:rPr lang="en-US" smtClean="0"/>
              <a:t>ross-</a:t>
            </a:r>
            <a:r>
              <a:rPr lang="en-US" i="1" smtClean="0">
                <a:solidFill>
                  <a:srgbClr val="FF9933"/>
                </a:solidFill>
              </a:rPr>
              <a:t>O</a:t>
            </a:r>
            <a:r>
              <a:rPr lang="en-US" smtClean="0"/>
              <a:t>rigin </a:t>
            </a:r>
            <a:r>
              <a:rPr lang="en-US" i="1" smtClean="0">
                <a:solidFill>
                  <a:srgbClr val="FF9933"/>
                </a:solidFill>
              </a:rPr>
              <a:t>R</a:t>
            </a:r>
            <a:r>
              <a:rPr lang="en-US" smtClean="0"/>
              <a:t>esource </a:t>
            </a:r>
            <a:r>
              <a:rPr lang="en-US" i="1" smtClean="0">
                <a:solidFill>
                  <a:srgbClr val="FF9933"/>
                </a:solidFill>
              </a:rPr>
              <a:t>S</a:t>
            </a:r>
            <a:r>
              <a:rPr lang="en-US" smtClean="0"/>
              <a:t>haring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Images can’t always be used as texture sources.  Why?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740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4"/>
          <p:cNvSpPr>
            <a:spLocks noChangeArrowheads="1"/>
          </p:cNvSpPr>
          <p:nvPr/>
        </p:nvSpPr>
        <p:spPr bwMode="auto">
          <a:xfrm>
            <a:off x="3200400" y="5029200"/>
            <a:ext cx="26670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>
                <a:solidFill>
                  <a:srgbClr val="FF9933"/>
                </a:solidFill>
              </a:rPr>
              <a:t>C</a:t>
            </a:r>
            <a:r>
              <a:rPr lang="en-US" smtClean="0"/>
              <a:t>ross-</a:t>
            </a:r>
            <a:r>
              <a:rPr lang="en-US" i="1" smtClean="0">
                <a:solidFill>
                  <a:srgbClr val="FF9933"/>
                </a:solidFill>
              </a:rPr>
              <a:t>O</a:t>
            </a:r>
            <a:r>
              <a:rPr lang="en-US" smtClean="0"/>
              <a:t>rigin </a:t>
            </a:r>
            <a:r>
              <a:rPr lang="en-US" i="1" smtClean="0">
                <a:solidFill>
                  <a:srgbClr val="FF9933"/>
                </a:solidFill>
              </a:rPr>
              <a:t>R</a:t>
            </a:r>
            <a:r>
              <a:rPr lang="en-US" smtClean="0"/>
              <a:t>esource </a:t>
            </a:r>
            <a:r>
              <a:rPr lang="en-US" i="1" smtClean="0">
                <a:solidFill>
                  <a:srgbClr val="FF9933"/>
                </a:solidFill>
              </a:rPr>
              <a:t>S</a:t>
            </a:r>
            <a:r>
              <a:rPr lang="en-US" smtClean="0"/>
              <a:t>haring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82454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img = new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Image</a:t>
            </a:r>
            <a:r>
              <a:rPr lang="en-US" sz="2800" kern="0" dirty="0">
                <a:latin typeface="Courier New" charset="0"/>
              </a:rPr>
              <a:t>();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img.onload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gl.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texImage2D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/* ... */</a:t>
            </a:r>
            <a:r>
              <a:rPr lang="en-US" sz="2800" kern="0" dirty="0">
                <a:latin typeface="Courier New" charset="0"/>
              </a:rPr>
              <a:t>, img);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img.src = 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"image.png"</a:t>
            </a:r>
            <a:r>
              <a:rPr lang="en-US" sz="2800" kern="0" dirty="0">
                <a:latin typeface="Courier New" charset="0"/>
              </a:rPr>
              <a:t>;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Same domain is OK: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943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>
            <a:spLocks noChangeArrowheads="1"/>
          </p:cNvSpPr>
          <p:nvPr/>
        </p:nvSpPr>
        <p:spPr bwMode="auto">
          <a:xfrm>
            <a:off x="1066800" y="5105400"/>
            <a:ext cx="62484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27" name="Rectangle 4"/>
          <p:cNvSpPr>
            <a:spLocks noChangeArrowheads="1"/>
          </p:cNvSpPr>
          <p:nvPr/>
        </p:nvSpPr>
        <p:spPr bwMode="auto">
          <a:xfrm>
            <a:off x="1066800" y="6019800"/>
            <a:ext cx="79248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>
                <a:solidFill>
                  <a:srgbClr val="FF9933"/>
                </a:solidFill>
              </a:rPr>
              <a:t>C</a:t>
            </a:r>
            <a:r>
              <a:rPr lang="en-US" smtClean="0"/>
              <a:t>ross-</a:t>
            </a:r>
            <a:r>
              <a:rPr lang="en-US" i="1" smtClean="0">
                <a:solidFill>
                  <a:srgbClr val="FF9933"/>
                </a:solidFill>
              </a:rPr>
              <a:t>O</a:t>
            </a:r>
            <a:r>
              <a:rPr lang="en-US" smtClean="0"/>
              <a:t>rigin </a:t>
            </a:r>
            <a:r>
              <a:rPr lang="en-US" i="1" smtClean="0">
                <a:solidFill>
                  <a:srgbClr val="FF9933"/>
                </a:solidFill>
              </a:rPr>
              <a:t>R</a:t>
            </a:r>
            <a:r>
              <a:rPr lang="en-US" smtClean="0"/>
              <a:t>esource </a:t>
            </a:r>
            <a:r>
              <a:rPr lang="en-US" i="1" smtClean="0">
                <a:solidFill>
                  <a:srgbClr val="FF9933"/>
                </a:solidFill>
              </a:rPr>
              <a:t>S</a:t>
            </a:r>
            <a:r>
              <a:rPr lang="en-US" smtClean="0"/>
              <a:t>haring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84740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img = new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Image</a:t>
            </a:r>
            <a:r>
              <a:rPr lang="en-US" sz="2800" kern="0" dirty="0">
                <a:latin typeface="Courier New" charset="0"/>
              </a:rPr>
              <a:t>();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img.onload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gl.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texImage2D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/* ... */</a:t>
            </a:r>
            <a:r>
              <a:rPr lang="en-US" sz="2800" kern="0" dirty="0">
                <a:latin typeface="Courier New" charset="0"/>
              </a:rPr>
              <a:t>, img);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img.crossOrigin = 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"anonymous"</a:t>
            </a:r>
            <a:r>
              <a:rPr lang="en-US" sz="2800" kern="0" dirty="0">
                <a:latin typeface="Courier New" charset="0"/>
              </a:rPr>
              <a:t>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img.src =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"http://another-domain.com/image.png"</a:t>
            </a:r>
            <a:r>
              <a:rPr lang="en-US" sz="2800" kern="0" dirty="0">
                <a:latin typeface="Courier New" charset="0"/>
              </a:rPr>
              <a:t>;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Another domain requires </a:t>
            </a:r>
            <a:r>
              <a:rPr lang="en-US" i="1" dirty="0" smtClean="0">
                <a:solidFill>
                  <a:srgbClr val="FF9933"/>
                </a:solidFill>
              </a:rPr>
              <a:t>CORS</a:t>
            </a:r>
            <a:r>
              <a:rPr lang="en-US" dirty="0" smtClean="0"/>
              <a:t> if supported: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338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>
                <a:solidFill>
                  <a:srgbClr val="FF9933"/>
                </a:solidFill>
              </a:rPr>
              <a:t>C</a:t>
            </a:r>
            <a:r>
              <a:rPr lang="en-US" smtClean="0"/>
              <a:t>ross-</a:t>
            </a:r>
            <a:r>
              <a:rPr lang="en-US" i="1" smtClean="0">
                <a:solidFill>
                  <a:srgbClr val="FF9933"/>
                </a:solidFill>
              </a:rPr>
              <a:t>O</a:t>
            </a:r>
            <a:r>
              <a:rPr lang="en-US" smtClean="0"/>
              <a:t>rigin </a:t>
            </a:r>
            <a:r>
              <a:rPr lang="en-US" i="1" smtClean="0">
                <a:solidFill>
                  <a:srgbClr val="FF9933"/>
                </a:solidFill>
              </a:rPr>
              <a:t>R</a:t>
            </a:r>
            <a:r>
              <a:rPr lang="en-US" smtClean="0"/>
              <a:t>esource </a:t>
            </a:r>
            <a:r>
              <a:rPr lang="en-US" i="1" smtClean="0">
                <a:solidFill>
                  <a:srgbClr val="FF9933"/>
                </a:solidFill>
              </a:rPr>
              <a:t>S</a:t>
            </a:r>
            <a:r>
              <a:rPr lang="en-US" smtClean="0"/>
              <a:t>haring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9154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Not all servers support CORS: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grpSp>
        <p:nvGrpSpPr>
          <p:cNvPr id="78852" name="Group 2"/>
          <p:cNvGrpSpPr>
            <a:grpSpLocks/>
          </p:cNvGrpSpPr>
          <p:nvPr/>
        </p:nvGrpSpPr>
        <p:grpSpPr bwMode="auto">
          <a:xfrm>
            <a:off x="1782763" y="3200400"/>
            <a:ext cx="5578475" cy="1881188"/>
            <a:chOff x="856373" y="3745468"/>
            <a:chExt cx="5577154" cy="1881664"/>
          </a:xfrm>
        </p:grpSpPr>
        <p:sp>
          <p:nvSpPr>
            <p:cNvPr id="78853" name="TextBox 3"/>
            <p:cNvSpPr txBox="1">
              <a:spLocks noChangeArrowheads="1"/>
            </p:cNvSpPr>
            <p:nvPr/>
          </p:nvSpPr>
          <p:spPr bwMode="auto">
            <a:xfrm>
              <a:off x="1600200" y="5257800"/>
              <a:ext cx="1031051" cy="36933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/>
                <a:t>Browser</a:t>
              </a:r>
            </a:p>
          </p:txBody>
        </p:sp>
        <p:sp>
          <p:nvSpPr>
            <p:cNvPr id="78854" name="TextBox 3"/>
            <p:cNvSpPr txBox="1">
              <a:spLocks noChangeArrowheads="1"/>
            </p:cNvSpPr>
            <p:nvPr/>
          </p:nvSpPr>
          <p:spPr bwMode="auto">
            <a:xfrm>
              <a:off x="856373" y="3745468"/>
              <a:ext cx="2518703" cy="3693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/>
                <a:t>www.your-domain.com</a:t>
              </a:r>
            </a:p>
          </p:txBody>
        </p:sp>
        <p:sp>
          <p:nvSpPr>
            <p:cNvPr id="78855" name="TextBox 3"/>
            <p:cNvSpPr txBox="1">
              <a:spLocks noChangeArrowheads="1"/>
            </p:cNvSpPr>
            <p:nvPr/>
          </p:nvSpPr>
          <p:spPr bwMode="auto">
            <a:xfrm>
              <a:off x="3581400" y="3745468"/>
              <a:ext cx="2852127" cy="36933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/>
                <a:t>www.another-domain.com</a:t>
              </a:r>
            </a:p>
          </p:txBody>
        </p:sp>
        <p:cxnSp>
          <p:nvCxnSpPr>
            <p:cNvPr id="78856" name="Straight Arrow Connector 10"/>
            <p:cNvCxnSpPr>
              <a:cxnSpLocks noChangeShapeType="1"/>
              <a:stCxn id="78854" idx="2"/>
              <a:endCxn id="78853" idx="0"/>
            </p:cNvCxnSpPr>
            <p:nvPr/>
          </p:nvCxnSpPr>
          <p:spPr bwMode="auto">
            <a:xfrm>
              <a:off x="2115725" y="4114800"/>
              <a:ext cx="1" cy="11430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78857" name="Straight Arrow Connector 12"/>
            <p:cNvCxnSpPr>
              <a:cxnSpLocks noChangeShapeType="1"/>
              <a:stCxn id="78853" idx="0"/>
              <a:endCxn id="78855" idx="2"/>
            </p:cNvCxnSpPr>
            <p:nvPr/>
          </p:nvCxnSpPr>
          <p:spPr bwMode="auto">
            <a:xfrm flipV="1">
              <a:off x="2115726" y="4114800"/>
              <a:ext cx="2891738" cy="11430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16" name="TextBox 15"/>
            <p:cNvSpPr txBox="1"/>
            <p:nvPr/>
          </p:nvSpPr>
          <p:spPr>
            <a:xfrm>
              <a:off x="913509" y="4393332"/>
              <a:ext cx="1144316" cy="5859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html/</a:t>
              </a:r>
              <a:r>
                <a:rPr lang="en-US" sz="1600" dirty="0" err="1">
                  <a:solidFill>
                    <a:schemeClr val="bg1">
                      <a:lumMod val="50000"/>
                    </a:schemeClr>
                  </a:solidFill>
                </a:rPr>
                <a:t>js</a:t>
              </a:r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/</a:t>
              </a:r>
              <a:r>
                <a:rPr lang="en-US" sz="1600" dirty="0" err="1">
                  <a:solidFill>
                    <a:schemeClr val="bg1">
                      <a:lumMod val="50000"/>
                    </a:schemeClr>
                  </a:solidFill>
                </a:rPr>
                <a:t>css</a:t>
              </a:r>
              <a:endParaRPr lang="en-US" sz="16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>
                <a:defRPr/>
              </a:pPr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files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98979" y="4968152"/>
              <a:ext cx="1715682" cy="5859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Images files</a:t>
              </a:r>
            </a:p>
            <a:p>
              <a:pPr algn="ctr">
                <a:defRPr/>
              </a:pPr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used for textures</a:t>
              </a:r>
            </a:p>
          </p:txBody>
        </p:sp>
        <p:sp>
          <p:nvSpPr>
            <p:cNvPr id="18" name="Multiply 17"/>
            <p:cNvSpPr/>
            <p:nvPr/>
          </p:nvSpPr>
          <p:spPr bwMode="auto">
            <a:xfrm>
              <a:off x="3276737" y="4229779"/>
              <a:ext cx="914183" cy="913043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364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>
                <a:solidFill>
                  <a:srgbClr val="FF9933"/>
                </a:solidFill>
              </a:rPr>
              <a:t>C</a:t>
            </a:r>
            <a:r>
              <a:rPr lang="en-US" smtClean="0"/>
              <a:t>ross-</a:t>
            </a:r>
            <a:r>
              <a:rPr lang="en-US" i="1" smtClean="0">
                <a:solidFill>
                  <a:srgbClr val="FF9933"/>
                </a:solidFill>
              </a:rPr>
              <a:t>O</a:t>
            </a:r>
            <a:r>
              <a:rPr lang="en-US" smtClean="0"/>
              <a:t>rigin </a:t>
            </a:r>
            <a:r>
              <a:rPr lang="en-US" i="1" smtClean="0">
                <a:solidFill>
                  <a:srgbClr val="FF9933"/>
                </a:solidFill>
              </a:rPr>
              <a:t>R</a:t>
            </a:r>
            <a:r>
              <a:rPr lang="en-US" smtClean="0"/>
              <a:t>esource </a:t>
            </a:r>
            <a:r>
              <a:rPr lang="en-US" i="1" smtClean="0">
                <a:solidFill>
                  <a:srgbClr val="FF9933"/>
                </a:solidFill>
              </a:rPr>
              <a:t>S</a:t>
            </a:r>
            <a:r>
              <a:rPr lang="en-US" smtClean="0"/>
              <a:t>haring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9154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Use a proxy server: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79876" name="TextBox 3"/>
          <p:cNvSpPr txBox="1">
            <a:spLocks noChangeArrowheads="1"/>
          </p:cNvSpPr>
          <p:nvPr/>
        </p:nvSpPr>
        <p:spPr bwMode="auto">
          <a:xfrm>
            <a:off x="1719263" y="5802313"/>
            <a:ext cx="1031875" cy="369887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Browser</a:t>
            </a:r>
          </a:p>
        </p:txBody>
      </p:sp>
      <p:sp>
        <p:nvSpPr>
          <p:cNvPr id="79877" name="TextBox 3"/>
          <p:cNvSpPr txBox="1">
            <a:spLocks noChangeArrowheads="1"/>
          </p:cNvSpPr>
          <p:nvPr/>
        </p:nvSpPr>
        <p:spPr bwMode="auto">
          <a:xfrm>
            <a:off x="976313" y="4291013"/>
            <a:ext cx="2517775" cy="3683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www.your-domain.com</a:t>
            </a:r>
          </a:p>
        </p:txBody>
      </p:sp>
      <p:sp>
        <p:nvSpPr>
          <p:cNvPr id="79878" name="TextBox 3"/>
          <p:cNvSpPr txBox="1">
            <a:spLocks noChangeArrowheads="1"/>
          </p:cNvSpPr>
          <p:nvPr/>
        </p:nvSpPr>
        <p:spPr bwMode="auto">
          <a:xfrm>
            <a:off x="809625" y="2940050"/>
            <a:ext cx="2851150" cy="3683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www.another-domain.com</a:t>
            </a:r>
          </a:p>
        </p:txBody>
      </p:sp>
      <p:cxnSp>
        <p:nvCxnSpPr>
          <p:cNvPr id="79879" name="Straight Arrow Connector 10"/>
          <p:cNvCxnSpPr>
            <a:cxnSpLocks noChangeShapeType="1"/>
          </p:cNvCxnSpPr>
          <p:nvPr/>
        </p:nvCxnSpPr>
        <p:spPr bwMode="auto">
          <a:xfrm>
            <a:off x="2116138" y="4659313"/>
            <a:ext cx="0" cy="1143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16" name="TextBox 15"/>
          <p:cNvSpPr txBox="1"/>
          <p:nvPr/>
        </p:nvSpPr>
        <p:spPr>
          <a:xfrm>
            <a:off x="914400" y="4938713"/>
            <a:ext cx="114300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html/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js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css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files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6000" y="4946650"/>
            <a:ext cx="17160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Images files</a:t>
            </a:r>
          </a:p>
          <a:p>
            <a:pPr algn="ctr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used for textures</a:t>
            </a:r>
          </a:p>
        </p:txBody>
      </p:sp>
      <p:cxnSp>
        <p:nvCxnSpPr>
          <p:cNvPr id="79882" name="Straight Arrow Connector 13"/>
          <p:cNvCxnSpPr>
            <a:cxnSpLocks noChangeShapeType="1"/>
          </p:cNvCxnSpPr>
          <p:nvPr/>
        </p:nvCxnSpPr>
        <p:spPr bwMode="auto">
          <a:xfrm>
            <a:off x="2362200" y="4662488"/>
            <a:ext cx="0" cy="1143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79883" name="Straight Arrow Connector 6"/>
          <p:cNvCxnSpPr>
            <a:cxnSpLocks noChangeShapeType="1"/>
            <a:stCxn id="79878" idx="2"/>
            <a:endCxn id="79877" idx="0"/>
          </p:cNvCxnSpPr>
          <p:nvPr/>
        </p:nvCxnSpPr>
        <p:spPr bwMode="auto">
          <a:xfrm>
            <a:off x="2235200" y="3308350"/>
            <a:ext cx="0" cy="9826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19" name="TextBox 18"/>
          <p:cNvSpPr txBox="1"/>
          <p:nvPr/>
        </p:nvSpPr>
        <p:spPr>
          <a:xfrm>
            <a:off x="2235200" y="3506788"/>
            <a:ext cx="1716088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Images files</a:t>
            </a:r>
          </a:p>
          <a:p>
            <a:pPr algn="ctr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used for textures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4191000" y="4662488"/>
            <a:ext cx="3962400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kern="0" dirty="0">
                <a:solidFill>
                  <a:srgbClr val="FF0000"/>
                </a:solidFill>
                <a:latin typeface="Courier New" charset="0"/>
              </a:rPr>
              <a:t>“</a:t>
            </a:r>
            <a:r>
              <a:rPr lang="en-US" kern="0" dirty="0" err="1">
                <a:solidFill>
                  <a:srgbClr val="FF0000"/>
                </a:solidFill>
                <a:latin typeface="Courier New" charset="0"/>
              </a:rPr>
              <a:t>proxy.php?http</a:t>
            </a:r>
            <a:r>
              <a:rPr lang="en-US" kern="0" dirty="0">
                <a:solidFill>
                  <a:srgbClr val="FF0000"/>
                </a:solidFill>
                <a:latin typeface="Courier New" charset="0"/>
              </a:rPr>
              <a:t>://another-domain.com/image.png"</a:t>
            </a:r>
            <a:endParaRPr lang="en-US" kern="0" dirty="0">
              <a:latin typeface="Courier New" charset="0"/>
            </a:endParaRPr>
          </a:p>
        </p:txBody>
      </p:sp>
      <p:sp>
        <p:nvSpPr>
          <p:cNvPr id="79886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See </a:t>
            </a:r>
            <a:r>
              <a:rPr lang="en-US" sz="1400">
                <a:hlinkClick r:id="rId3"/>
              </a:rPr>
              <a:t>http://resources.esri.com/help/9.3/arcgisserver/apis/javascript/arcgis/help/jshelp/ags_proxy.htm</a:t>
            </a:r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51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Denial of Service Attacks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Long draw calls</a:t>
            </a:r>
          </a:p>
          <a:p>
            <a:pPr lvl="1"/>
            <a:r>
              <a:rPr lang="en-US" smtClean="0"/>
              <a:t>Complicated shaders</a:t>
            </a:r>
          </a:p>
          <a:p>
            <a:pPr lvl="1"/>
            <a:r>
              <a:rPr lang="en-US" smtClean="0"/>
              <a:t>Big vertex buffers</a:t>
            </a:r>
          </a:p>
          <a:p>
            <a:r>
              <a:rPr lang="en-US" smtClean="0"/>
              <a:t>Solutions</a:t>
            </a:r>
          </a:p>
          <a:p>
            <a:pPr lvl="1"/>
            <a:r>
              <a:rPr lang="en-US" smtClean="0"/>
              <a:t>Kill long draw calls</a:t>
            </a:r>
          </a:p>
          <a:p>
            <a:pPr lvl="1"/>
            <a:r>
              <a:rPr lang="en-US" smtClean="0"/>
              <a:t>Forbid further rendering</a:t>
            </a:r>
          </a:p>
        </p:txBody>
      </p:sp>
      <p:sp>
        <p:nvSpPr>
          <p:cNvPr id="80900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Lots of WebGL security info:  </a:t>
            </a:r>
            <a:r>
              <a:rPr lang="en-US" sz="1400">
                <a:hlinkClick r:id="rId3"/>
              </a:rPr>
              <a:t>http://learningwebgl.com/blog/?p=3890</a:t>
            </a:r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86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 Libraries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Three.js:  </a:t>
            </a:r>
            <a:r>
              <a:rPr lang="en-US" sz="2400" dirty="0" smtClean="0">
                <a:hlinkClick r:id="rId2"/>
              </a:rPr>
              <a:t>https://github.com/mrdoob/three.js/</a:t>
            </a:r>
            <a:endParaRPr lang="en-US" sz="2400" dirty="0" smtClean="0"/>
          </a:p>
          <a:p>
            <a:r>
              <a:rPr lang="en-US" dirty="0"/>
              <a:t>Cesium:  </a:t>
            </a:r>
            <a:r>
              <a:rPr lang="en-US" sz="2400" dirty="0">
                <a:hlinkClick r:id="rId3"/>
              </a:rPr>
              <a:t>http://cesium.agi.com</a:t>
            </a:r>
            <a:r>
              <a:rPr lang="en-US" sz="2400" dirty="0" smtClean="0">
                <a:hlinkClick r:id="rId3"/>
              </a:rPr>
              <a:t>/</a:t>
            </a:r>
            <a:endParaRPr lang="en-US" sz="2400" dirty="0" smtClean="0"/>
          </a:p>
          <a:p>
            <a:r>
              <a:rPr lang="en-US" dirty="0" smtClean="0"/>
              <a:t>Many more:  </a:t>
            </a:r>
            <a:r>
              <a:rPr lang="en-US" sz="2400" dirty="0" smtClean="0">
                <a:hlinkClick r:id="rId4"/>
              </a:rPr>
              <a:t>http://www.khronos.org/webgl/wiki/User_Contributions</a:t>
            </a:r>
            <a:endParaRPr lang="en-US" sz="2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19800"/>
          </a:xfrm>
        </p:spPr>
        <p:txBody>
          <a:bodyPr/>
          <a:lstStyle/>
          <a:p>
            <a:pPr algn="ctr"/>
            <a:r>
              <a:rPr lang="en-US" sz="6600" smtClean="0"/>
              <a:t>The Joys of JavaScript</a:t>
            </a:r>
          </a:p>
        </p:txBody>
      </p:sp>
      <p:sp>
        <p:nvSpPr>
          <p:cNvPr id="5" name="Sun 4"/>
          <p:cNvSpPr/>
          <p:nvPr/>
        </p:nvSpPr>
        <p:spPr bwMode="auto">
          <a:xfrm>
            <a:off x="490220" y="685800"/>
            <a:ext cx="1447800" cy="1752600"/>
          </a:xfrm>
          <a:prstGeom prst="sun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Skip the next 30 slides if you already know JavaScript</a:t>
            </a:r>
          </a:p>
          <a:p>
            <a:pPr algn="r"/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75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19800"/>
          </a:xfrm>
        </p:spPr>
        <p:txBody>
          <a:bodyPr/>
          <a:lstStyle/>
          <a:p>
            <a:pPr algn="ctr"/>
            <a:r>
              <a:rPr lang="en-US" sz="6600" smtClean="0"/>
              <a:t>JavaScript is weakly typed…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4173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Type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short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dirty="0" smtClean="0"/>
              <a:t>.  Who needs them?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3429000"/>
            <a:ext cx="48164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n = 1;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790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Type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JavaScript has numbers, strings, and </a:t>
            </a:r>
            <a:r>
              <a:rPr lang="en-US" dirty="0" err="1" smtClean="0"/>
              <a:t>booleans</a:t>
            </a:r>
            <a:r>
              <a:rPr lang="en-US" dirty="0"/>
              <a:t>:</a:t>
            </a: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3429000"/>
            <a:ext cx="48164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n = 1;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 = 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“WebGL”</a:t>
            </a:r>
            <a:r>
              <a:rPr lang="en-US" sz="2800" kern="0" dirty="0">
                <a:latin typeface="Courier New" charset="0"/>
              </a:rPr>
              <a:t>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b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true</a:t>
            </a:r>
            <a:r>
              <a:rPr lang="en-US" sz="2800" kern="0" dirty="0">
                <a:latin typeface="Courier New" charset="0"/>
              </a:rPr>
              <a:t>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476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5"/>
          <p:cNvSpPr>
            <a:spLocks noChangeArrowheads="1"/>
          </p:cNvSpPr>
          <p:nvPr/>
        </p:nvSpPr>
        <p:spPr bwMode="auto">
          <a:xfrm>
            <a:off x="990600" y="5486400"/>
            <a:ext cx="44958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Type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This compiles: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3429000"/>
            <a:ext cx="48164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n = 1;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 = 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“WebGL”</a:t>
            </a:r>
            <a:r>
              <a:rPr lang="en-US" sz="2800" kern="0" dirty="0">
                <a:latin typeface="Courier New" charset="0"/>
              </a:rPr>
              <a:t>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b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true</a:t>
            </a:r>
            <a:r>
              <a:rPr lang="en-US" sz="2800" kern="0" dirty="0">
                <a:latin typeface="Courier New" charset="0"/>
              </a:rPr>
              <a:t>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pt-BR" sz="2800" kern="0" dirty="0">
                <a:latin typeface="Courier New" charset="0"/>
              </a:rPr>
              <a:t> sum = n + s + b;</a:t>
            </a: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376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42900" y="457200"/>
            <a:ext cx="8458200" cy="6019800"/>
          </a:xfrm>
        </p:spPr>
        <p:txBody>
          <a:bodyPr/>
          <a:lstStyle/>
          <a:p>
            <a:pPr algn="ctr"/>
            <a:r>
              <a:rPr lang="en-US" sz="6600" smtClean="0"/>
              <a:t>JavaScript is a functional language…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441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Functions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r>
              <a:rPr lang="en-US" smtClean="0"/>
              <a:t>Looks familiar: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Functions are first-class objects, so…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819400"/>
            <a:ext cx="48164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add(x,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x + y;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sum = add(1, 2);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411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ChangeArrowheads="1"/>
          </p:cNvSpPr>
          <p:nvPr/>
        </p:nvSpPr>
        <p:spPr bwMode="auto">
          <a:xfrm>
            <a:off x="1295400" y="4038600"/>
            <a:ext cx="3048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Functions are objects: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58832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add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x + y;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sum = add(1, 2);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927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Pass functions to functions: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77882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add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execute(op, 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return</a:t>
            </a:r>
            <a:r>
              <a:rPr lang="en-US" sz="2800" kern="0" dirty="0">
                <a:latin typeface="Courier New" charset="0"/>
              </a:rPr>
              <a:t> op(x, y);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sum = execute(add, 1, 2);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098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763000" cy="1371600"/>
          </a:xfrm>
        </p:spPr>
        <p:txBody>
          <a:bodyPr/>
          <a:lstStyle/>
          <a:p>
            <a:r>
              <a:rPr lang="en-US" smtClean="0"/>
              <a:t>JavaScript Anonymous 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Why name functions?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77882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execute(op, x, y)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</a:t>
            </a: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sum = execute(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x + y;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}, 1, 2);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356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5"/>
          <p:cNvSpPr>
            <a:spLocks noChangeArrowheads="1"/>
          </p:cNvSpPr>
          <p:nvPr/>
        </p:nvSpPr>
        <p:spPr bwMode="auto">
          <a:xfrm>
            <a:off x="4038600" y="4572000"/>
            <a:ext cx="9144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763000" cy="1371600"/>
          </a:xfrm>
        </p:spPr>
        <p:txBody>
          <a:bodyPr/>
          <a:lstStyle/>
          <a:p>
            <a:r>
              <a:rPr lang="en-US" smtClean="0"/>
              <a:t>JavaScript 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Why limit scope?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77882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z = 3;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sum = execute(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x + y + z;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}, 1, 2);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699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19800"/>
          </a:xfrm>
        </p:spPr>
        <p:txBody>
          <a:bodyPr/>
          <a:lstStyle/>
          <a:p>
            <a:pPr algn="ctr"/>
            <a:r>
              <a:rPr lang="en-US" sz="6600" smtClean="0"/>
              <a:t>JavaScript is a dynamic language…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319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Who needs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dirty="0" smtClean="0"/>
              <a:t>?  Create objects on the fly: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4400" y="3505200"/>
            <a:ext cx="7620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 </a:t>
            </a:r>
            <a:r>
              <a:rPr lang="en-US" sz="2800" kern="0" dirty="0">
                <a:latin typeface="Courier New" charset="0"/>
              </a:rPr>
              <a:t>position =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x : 1.0,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y : 2.0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759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ChangeArrowheads="1"/>
          </p:cNvSpPr>
          <p:nvPr/>
        </p:nvSpPr>
        <p:spPr bwMode="auto">
          <a:xfrm>
            <a:off x="1066800" y="5562600"/>
            <a:ext cx="36576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57348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Why not add fields on the fly too?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4400" y="3505200"/>
            <a:ext cx="7620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 </a:t>
            </a:r>
            <a:r>
              <a:rPr lang="en-US" sz="2800" kern="0" dirty="0">
                <a:latin typeface="Courier New" charset="0"/>
              </a:rPr>
              <a:t>position =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x : 1.0,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y : 2.0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position.z = 3.0;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85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Who needs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6514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Who needs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dirty="0" smtClean="0"/>
              <a:t>?  Create functions too: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2667000"/>
            <a:ext cx="82454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 </a:t>
            </a:r>
            <a:r>
              <a:rPr lang="en-US" sz="2800" kern="0" dirty="0">
                <a:latin typeface="Courier New" charset="0"/>
              </a:rPr>
              <a:t>position =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x : 1.0,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y : 2.0,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min :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Math</a:t>
            </a:r>
            <a:r>
              <a:rPr lang="en-US" sz="2800" kern="0" dirty="0">
                <a:latin typeface="Courier New" charset="0"/>
              </a:rPr>
              <a:t>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min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 err="1">
                <a:latin typeface="Courier New" charset="0"/>
              </a:rPr>
              <a:t>.x</a:t>
            </a:r>
            <a:r>
              <a:rPr lang="en-US" sz="2800" kern="0" dirty="0">
                <a:latin typeface="Courier New" charset="0"/>
              </a:rPr>
              <a:t>,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376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Why not change </a:t>
            </a:r>
            <a:r>
              <a:rPr lang="en-US" smtClean="0">
                <a:latin typeface="Courier New" charset="0"/>
                <a:cs typeface="Courier New" charset="0"/>
              </a:rPr>
              <a:t>min()</a:t>
            </a:r>
            <a:r>
              <a:rPr lang="en-US" smtClean="0"/>
              <a:t>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3505200"/>
            <a:ext cx="82454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position.z = 3.0;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position.min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return</a:t>
            </a: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Math</a:t>
            </a:r>
            <a:r>
              <a:rPr lang="en-US" sz="2800" kern="0" dirty="0">
                <a:latin typeface="Courier New" charset="0"/>
              </a:rPr>
              <a:t>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min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.x,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  this</a:t>
            </a:r>
            <a:r>
              <a:rPr lang="en-US" sz="2800" kern="0" dirty="0">
                <a:latin typeface="Courier New" charset="0"/>
              </a:rPr>
              <a:t>.z);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9528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Useful for passing to functions.  Why?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100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Useful for passing to functions.  Why?</a:t>
            </a:r>
          </a:p>
          <a:p>
            <a:r>
              <a:rPr lang="en-US" smtClean="0"/>
              <a:t>What do these arguments mean?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3505200"/>
            <a:ext cx="45878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pick(322, 40, 5, 4);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160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Useful for passing to functions.  Why?</a:t>
            </a:r>
          </a:p>
          <a:p>
            <a:r>
              <a:rPr lang="en-US" smtClean="0"/>
              <a:t>What do these arguments mean?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3505200"/>
            <a:ext cx="45878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pick({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x : 322, 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y : 40, 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width : 5, 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height : 4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657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19800"/>
          </a:xfrm>
        </p:spPr>
        <p:txBody>
          <a:bodyPr/>
          <a:lstStyle/>
          <a:p>
            <a:pPr algn="ctr"/>
            <a:r>
              <a:rPr lang="en-US" sz="6600" smtClean="0"/>
              <a:t>JavaScript does object-oriented…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08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>
            <a:spLocks noChangeArrowheads="1"/>
          </p:cNvSpPr>
          <p:nvPr/>
        </p:nvSpPr>
        <p:spPr bwMode="auto">
          <a:xfrm>
            <a:off x="2743200" y="5029200"/>
            <a:ext cx="7620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3" name="Rectangle 5"/>
          <p:cNvSpPr>
            <a:spLocks noChangeArrowheads="1"/>
          </p:cNvSpPr>
          <p:nvPr/>
        </p:nvSpPr>
        <p:spPr bwMode="auto">
          <a:xfrm>
            <a:off x="2971800" y="2438400"/>
            <a:ext cx="3048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534400" cy="1371600"/>
          </a:xfrm>
        </p:spPr>
        <p:txBody>
          <a:bodyPr/>
          <a:lstStyle/>
          <a:p>
            <a:r>
              <a:rPr lang="en-US" smtClean="0"/>
              <a:t>JavaScript Constructor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2438400"/>
            <a:ext cx="64166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Vector(x,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.x = x;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 = y;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v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new</a:t>
            </a:r>
            <a:r>
              <a:rPr lang="en-US" sz="2800" kern="0" dirty="0">
                <a:latin typeface="Courier New" charset="0"/>
              </a:rPr>
              <a:t> Vector(1, 2);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266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534400" cy="1371600"/>
          </a:xfrm>
        </p:spPr>
        <p:txBody>
          <a:bodyPr/>
          <a:lstStyle/>
          <a:p>
            <a:r>
              <a:rPr lang="en-US" smtClean="0"/>
              <a:t>JavaScript Constructor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2743200"/>
            <a:ext cx="80168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Vector(x,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.x = x;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 = y;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 err="1">
                <a:latin typeface="Courier New" charset="0"/>
              </a:rPr>
              <a:t>.min</a:t>
            </a:r>
            <a:r>
              <a:rPr lang="en-US" sz="2800" kern="0" dirty="0">
                <a:latin typeface="Courier New" charset="0"/>
              </a:rPr>
              <a:t>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Math</a:t>
            </a:r>
            <a:r>
              <a:rPr lang="en-US" sz="2800" kern="0" dirty="0">
                <a:latin typeface="Courier New" charset="0"/>
              </a:rPr>
              <a:t>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min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.x,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};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</a:t>
            </a:r>
          </a:p>
        </p:txBody>
      </p:sp>
      <p:sp>
        <p:nvSpPr>
          <p:cNvPr id="67588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Objects can have functions: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884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534400" cy="1371600"/>
          </a:xfrm>
        </p:spPr>
        <p:txBody>
          <a:bodyPr/>
          <a:lstStyle/>
          <a:p>
            <a:r>
              <a:rPr lang="en-US" smtClean="0"/>
              <a:t>JavaScript Constructor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2743200"/>
            <a:ext cx="80168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Vector(x,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.x = x;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 = y;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 err="1">
                <a:latin typeface="Courier New" charset="0"/>
              </a:rPr>
              <a:t>Vector.prototype.min</a:t>
            </a:r>
            <a:r>
              <a:rPr lang="en-US" sz="2800" kern="0" dirty="0">
                <a:latin typeface="Courier New" charset="0"/>
              </a:rPr>
              <a:t>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Math.min(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.x,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</p:txBody>
      </p:sp>
      <p:sp>
        <p:nvSpPr>
          <p:cNvPr id="68612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Objects have prototypes: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2717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763000" cy="1371600"/>
          </a:xfrm>
        </p:spPr>
        <p:txBody>
          <a:bodyPr/>
          <a:lstStyle/>
          <a:p>
            <a:r>
              <a:rPr lang="en-US" smtClean="0"/>
              <a:t>JavaScript Polymorphism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 need for virtual functions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77882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draw(model)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 err="1">
                <a:latin typeface="Courier New" charset="0"/>
              </a:rPr>
              <a:t>model.setRenderState</a:t>
            </a:r>
            <a:r>
              <a:rPr lang="en-US" sz="2800" kern="0" dirty="0">
                <a:latin typeface="Courier New" charset="0"/>
              </a:rPr>
              <a:t>();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 err="1">
                <a:latin typeface="Courier New" charset="0"/>
              </a:rPr>
              <a:t>model.render</a:t>
            </a:r>
            <a:r>
              <a:rPr lang="en-US" sz="2800" kern="0" dirty="0">
                <a:latin typeface="Courier New" charset="0"/>
              </a:rPr>
              <a:t>();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6282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763000" cy="1371600"/>
          </a:xfrm>
        </p:spPr>
        <p:txBody>
          <a:bodyPr/>
          <a:lstStyle/>
          <a:p>
            <a:r>
              <a:rPr lang="en-US" smtClean="0"/>
              <a:t>JavaScript Polymorphism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 need for virtual functions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82454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 </a:t>
            </a:r>
            <a:r>
              <a:rPr lang="en-US" sz="2800" kern="0" dirty="0">
                <a:latin typeface="Courier New" charset="0"/>
              </a:rPr>
              <a:t>level =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 err="1">
                <a:latin typeface="Courier New" charset="0"/>
              </a:rPr>
              <a:t>setRenderState</a:t>
            </a:r>
            <a:r>
              <a:rPr lang="en-US" sz="2800" kern="0" dirty="0">
                <a:latin typeface="Courier New" charset="0"/>
              </a:rPr>
              <a:t> :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</a:t>
            </a: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render :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</a:t>
            </a: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draw(level);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Just works</a:t>
            </a: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798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Build Pipeline</a:t>
            </a:r>
          </a:p>
        </p:txBody>
      </p:sp>
      <p:sp>
        <p:nvSpPr>
          <p:cNvPr id="71683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See </a:t>
            </a:r>
            <a:r>
              <a:rPr lang="en-US" sz="1400">
                <a:hlinkClick r:id="rId3"/>
              </a:rPr>
              <a:t>http://www.julienlecomte.net/blog/2007/09/16/</a:t>
            </a:r>
            <a:endParaRPr lang="en-US" sz="1400"/>
          </a:p>
        </p:txBody>
      </p:sp>
      <p:sp>
        <p:nvSpPr>
          <p:cNvPr id="71684" name="TextBox 3"/>
          <p:cNvSpPr txBox="1">
            <a:spLocks noChangeArrowheads="1"/>
          </p:cNvSpPr>
          <p:nvPr/>
        </p:nvSpPr>
        <p:spPr bwMode="auto">
          <a:xfrm>
            <a:off x="2041525" y="4165600"/>
            <a:ext cx="1492250" cy="3698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Concatenate</a:t>
            </a:r>
          </a:p>
        </p:txBody>
      </p:sp>
      <p:sp>
        <p:nvSpPr>
          <p:cNvPr id="71685" name="TextBox 3"/>
          <p:cNvSpPr txBox="1">
            <a:spLocks noChangeArrowheads="1"/>
          </p:cNvSpPr>
          <p:nvPr/>
        </p:nvSpPr>
        <p:spPr bwMode="auto">
          <a:xfrm>
            <a:off x="4851400" y="4165600"/>
            <a:ext cx="787400" cy="3698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Minify</a:t>
            </a:r>
          </a:p>
        </p:txBody>
      </p:sp>
      <p:sp>
        <p:nvSpPr>
          <p:cNvPr id="71686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8686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Different than C++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 i="1">
                <a:solidFill>
                  <a:srgbClr val="FF9933"/>
                </a:solidFill>
              </a:rPr>
              <a:t>Goal</a:t>
            </a:r>
            <a:r>
              <a:rPr lang="en-US" sz="3200"/>
              <a:t>:  fast downloads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Common: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en-US" sz="3200"/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en-US" sz="3200"/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Alternative:  fine-grain modules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How do you deploy shaders?</a:t>
            </a:r>
          </a:p>
        </p:txBody>
      </p:sp>
      <p:cxnSp>
        <p:nvCxnSpPr>
          <p:cNvPr id="71687" name="Straight Arrow Connector 8"/>
          <p:cNvCxnSpPr>
            <a:cxnSpLocks noChangeShapeType="1"/>
          </p:cNvCxnSpPr>
          <p:nvPr/>
        </p:nvCxnSpPr>
        <p:spPr bwMode="auto">
          <a:xfrm>
            <a:off x="3533775" y="4351338"/>
            <a:ext cx="4127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1688" name="Straight Arrow Connector 10"/>
          <p:cNvCxnSpPr>
            <a:cxnSpLocks noChangeShapeType="1"/>
          </p:cNvCxnSpPr>
          <p:nvPr/>
        </p:nvCxnSpPr>
        <p:spPr bwMode="auto">
          <a:xfrm>
            <a:off x="5638800" y="4351338"/>
            <a:ext cx="3556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1689" name="Straight Arrow Connector 12"/>
          <p:cNvCxnSpPr>
            <a:cxnSpLocks noChangeShapeType="1"/>
          </p:cNvCxnSpPr>
          <p:nvPr/>
        </p:nvCxnSpPr>
        <p:spPr bwMode="auto">
          <a:xfrm>
            <a:off x="1685925" y="4351338"/>
            <a:ext cx="3556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1690" name="TextBox 13"/>
          <p:cNvSpPr txBox="1">
            <a:spLocks noChangeArrowheads="1"/>
          </p:cNvSpPr>
          <p:nvPr/>
        </p:nvSpPr>
        <p:spPr bwMode="auto">
          <a:xfrm>
            <a:off x="1249363" y="4089400"/>
            <a:ext cx="503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/>
              <a:t>.js</a:t>
            </a:r>
          </a:p>
          <a:p>
            <a:pPr algn="ctr"/>
            <a:r>
              <a:rPr lang="en-US" sz="1400"/>
              <a:t>files</a:t>
            </a:r>
          </a:p>
        </p:txBody>
      </p:sp>
      <p:sp>
        <p:nvSpPr>
          <p:cNvPr id="71691" name="TextBox 14"/>
          <p:cNvSpPr txBox="1">
            <a:spLocks noChangeArrowheads="1"/>
          </p:cNvSpPr>
          <p:nvPr/>
        </p:nvSpPr>
        <p:spPr bwMode="auto">
          <a:xfrm>
            <a:off x="3844925" y="4089400"/>
            <a:ext cx="701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/>
              <a:t>One </a:t>
            </a:r>
          </a:p>
          <a:p>
            <a:pPr algn="ctr"/>
            <a:r>
              <a:rPr lang="en-US" sz="1400"/>
              <a:t>.js file</a:t>
            </a:r>
          </a:p>
        </p:txBody>
      </p:sp>
      <p:cxnSp>
        <p:nvCxnSpPr>
          <p:cNvPr id="71692" name="Straight Arrow Connector 15"/>
          <p:cNvCxnSpPr>
            <a:cxnSpLocks noChangeShapeType="1"/>
          </p:cNvCxnSpPr>
          <p:nvPr/>
        </p:nvCxnSpPr>
        <p:spPr bwMode="auto">
          <a:xfrm>
            <a:off x="4495800" y="4351338"/>
            <a:ext cx="3556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1693" name="TextBox 16"/>
          <p:cNvSpPr txBox="1">
            <a:spLocks noChangeArrowheads="1"/>
          </p:cNvSpPr>
          <p:nvPr/>
        </p:nvSpPr>
        <p:spPr bwMode="auto">
          <a:xfrm>
            <a:off x="5994400" y="4124325"/>
            <a:ext cx="132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/>
              <a:t>“Compressed” </a:t>
            </a:r>
          </a:p>
          <a:p>
            <a:pPr algn="ctr"/>
            <a:r>
              <a:rPr lang="en-US" sz="1400"/>
              <a:t>.js file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657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JavaScript Advice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572000"/>
          </a:xfrm>
        </p:spPr>
        <p:txBody>
          <a:bodyPr/>
          <a:lstStyle/>
          <a:p>
            <a:pPr eaLnBrk="1" hangingPunct="1"/>
            <a:r>
              <a:rPr lang="en-US" dirty="0" smtClean="0"/>
              <a:t>Use </a:t>
            </a:r>
            <a:r>
              <a:rPr lang="en-US" dirty="0" err="1" smtClean="0"/>
              <a:t>JSHint</a:t>
            </a:r>
            <a:endParaRPr lang="en-US" dirty="0" smtClean="0"/>
          </a:p>
          <a:p>
            <a:pPr eaLnBrk="1" hangingPunct="1"/>
            <a:r>
              <a:rPr lang="en-US" dirty="0" smtClean="0"/>
              <a:t>Have excellent test coverage</a:t>
            </a:r>
          </a:p>
          <a:p>
            <a:pPr eaLnBrk="1" hangingPunct="1"/>
            <a:r>
              <a:rPr lang="en-US" dirty="0" smtClean="0"/>
              <a:t>Use the Chrome and Firefox debuggers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9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22233</TotalTime>
  <Words>3021</Words>
  <Application>Microsoft Macintosh PowerPoint</Application>
  <PresentationFormat>On-screen Show (4:3)</PresentationFormat>
  <Paragraphs>800</Paragraphs>
  <Slides>75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1" baseType="lpstr">
      <vt:lpstr>Arial Black</vt:lpstr>
      <vt:lpstr>Courier New</vt:lpstr>
      <vt:lpstr>Times New Roman</vt:lpstr>
      <vt:lpstr>Wingdings</vt:lpstr>
      <vt:lpstr>Arial</vt:lpstr>
      <vt:lpstr>Pixel</vt:lpstr>
      <vt:lpstr>OpenGL and WebGL</vt:lpstr>
      <vt:lpstr>OpenGL</vt:lpstr>
      <vt:lpstr>OpenGL</vt:lpstr>
      <vt:lpstr>OpenGL</vt:lpstr>
      <vt:lpstr>OpenGL</vt:lpstr>
      <vt:lpstr>Shaders</vt:lpstr>
      <vt:lpstr>Shader Objects</vt:lpstr>
      <vt:lpstr>Shader Objects</vt:lpstr>
      <vt:lpstr>Shader Objects</vt:lpstr>
      <vt:lpstr>Shader Objects</vt:lpstr>
      <vt:lpstr>Shader Objects</vt:lpstr>
      <vt:lpstr>Shader Objects</vt:lpstr>
      <vt:lpstr>Shader Programs</vt:lpstr>
      <vt:lpstr>Shader Programs</vt:lpstr>
      <vt:lpstr>Shader Programs</vt:lpstr>
      <vt:lpstr>Shader Programs</vt:lpstr>
      <vt:lpstr>Using Shader Programs</vt:lpstr>
      <vt:lpstr>Uniforms</vt:lpstr>
      <vt:lpstr>Uniforms</vt:lpstr>
      <vt:lpstr>Uniforms</vt:lpstr>
      <vt:lpstr>Uniforms</vt:lpstr>
      <vt:lpstr>Uniforms</vt:lpstr>
      <vt:lpstr>WebGL</vt:lpstr>
      <vt:lpstr>Bring 3D to the Masses</vt:lpstr>
      <vt:lpstr>WebGL</vt:lpstr>
      <vt:lpstr>WebGL 1.0</vt:lpstr>
      <vt:lpstr>WebGL</vt:lpstr>
      <vt:lpstr>WebGL</vt:lpstr>
      <vt:lpstr>WebGL</vt:lpstr>
      <vt:lpstr>WebGL</vt:lpstr>
      <vt:lpstr>WebGL Performance</vt:lpstr>
      <vt:lpstr>WebGL Performance</vt:lpstr>
      <vt:lpstr>WebGL Performance (out dated)</vt:lpstr>
      <vt:lpstr>WebGL and other APIs</vt:lpstr>
      <vt:lpstr>HTML5 on Mobile</vt:lpstr>
      <vt:lpstr>ANGLE</vt:lpstr>
      <vt:lpstr>Tools Demos</vt:lpstr>
      <vt:lpstr>Performance Bottlenecks</vt:lpstr>
      <vt:lpstr>Performance Bottleneck</vt:lpstr>
      <vt:lpstr>WebGL 2 Samples</vt:lpstr>
      <vt:lpstr>Cross-Origin Resource Sharing</vt:lpstr>
      <vt:lpstr>Cross-Origin Resource Sharing</vt:lpstr>
      <vt:lpstr>Cross-Origin Resource Sharing</vt:lpstr>
      <vt:lpstr>Cross-Origin Resource Sharing</vt:lpstr>
      <vt:lpstr>Cross-Origin Resource Sharing</vt:lpstr>
      <vt:lpstr>Denial of Service Attacks</vt:lpstr>
      <vt:lpstr>WebGL Libraries</vt:lpstr>
      <vt:lpstr>The Joys of JavaScript</vt:lpstr>
      <vt:lpstr>JavaScript is weakly typed…</vt:lpstr>
      <vt:lpstr>JavaScript Type System</vt:lpstr>
      <vt:lpstr>JavaScript Type System</vt:lpstr>
      <vt:lpstr>JavaScript Type System</vt:lpstr>
      <vt:lpstr>JavaScript is a functional language…</vt:lpstr>
      <vt:lpstr>JavaScript Functions</vt:lpstr>
      <vt:lpstr>JavaScript Functions</vt:lpstr>
      <vt:lpstr>JavaScript Functions</vt:lpstr>
      <vt:lpstr>JavaScript Anonymous  Functions</vt:lpstr>
      <vt:lpstr>JavaScript Closures</vt:lpstr>
      <vt:lpstr>JavaScript is a dynamic language…</vt:lpstr>
      <vt:lpstr>JavaScript Object Literals</vt:lpstr>
      <vt:lpstr>JavaScript Object Literals</vt:lpstr>
      <vt:lpstr>JavaScript Object Literals</vt:lpstr>
      <vt:lpstr>JavaScript Object Literals</vt:lpstr>
      <vt:lpstr>JavaScript Object Literals</vt:lpstr>
      <vt:lpstr>JavaScript Object Literals</vt:lpstr>
      <vt:lpstr>JavaScript Object Literals</vt:lpstr>
      <vt:lpstr>JavaScript Object Literals</vt:lpstr>
      <vt:lpstr>JavaScript does object-oriented…</vt:lpstr>
      <vt:lpstr>JavaScript Constructor Functions</vt:lpstr>
      <vt:lpstr>JavaScript Constructor Functions</vt:lpstr>
      <vt:lpstr>JavaScript Constructor Functions</vt:lpstr>
      <vt:lpstr>JavaScript Polymorphism</vt:lpstr>
      <vt:lpstr>JavaScript Polymorphism</vt:lpstr>
      <vt:lpstr>JavaScript Build Pipeline</vt:lpstr>
      <vt:lpstr>JavaScript Advice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Cozzi, Patrick</cp:lastModifiedBy>
  <cp:revision>500</cp:revision>
  <cp:lastPrinted>2012-11-26T17:49:29Z</cp:lastPrinted>
  <dcterms:created xsi:type="dcterms:W3CDTF">2011-01-14T02:17:40Z</dcterms:created>
  <dcterms:modified xsi:type="dcterms:W3CDTF">2016-10-31T21:56:26Z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